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1"/>
  </p:notesMasterIdLst>
  <p:handoutMasterIdLst>
    <p:handoutMasterId r:id="rId22"/>
  </p:handoutMasterIdLst>
  <p:sldIdLst>
    <p:sldId id="256" r:id="rId2"/>
    <p:sldId id="257" r:id="rId3"/>
    <p:sldId id="285" r:id="rId4"/>
    <p:sldId id="293" r:id="rId5"/>
    <p:sldId id="303" r:id="rId6"/>
    <p:sldId id="307" r:id="rId7"/>
    <p:sldId id="308" r:id="rId8"/>
    <p:sldId id="305" r:id="rId9"/>
    <p:sldId id="304" r:id="rId10"/>
    <p:sldId id="306" r:id="rId11"/>
    <p:sldId id="318" r:id="rId12"/>
    <p:sldId id="298" r:id="rId13"/>
    <p:sldId id="327" r:id="rId14"/>
    <p:sldId id="328" r:id="rId15"/>
    <p:sldId id="288" r:id="rId16"/>
    <p:sldId id="282" r:id="rId17"/>
    <p:sldId id="286" r:id="rId18"/>
    <p:sldId id="289" r:id="rId19"/>
    <p:sldId id="290" r:id="rId20"/>
  </p:sldIdLst>
  <p:sldSz cx="9144000" cy="6858000" type="screen4x3"/>
  <p:notesSz cx="6797675" cy="9926638"/>
  <p:defaultTextStyle>
    <a:defPPr>
      <a:defRPr lang="it-IT"/>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656"/>
    <a:srgbClr val="297DF9"/>
    <a:srgbClr val="FDFFCE"/>
    <a:srgbClr val="FEFFE0"/>
    <a:srgbClr val="3BFFFF"/>
    <a:srgbClr val="A2FFA3"/>
    <a:srgbClr val="BB2F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6" autoAdjust="0"/>
    <p:restoredTop sz="90888" autoAdjust="0"/>
  </p:normalViewPr>
  <p:slideViewPr>
    <p:cSldViewPr>
      <p:cViewPr>
        <p:scale>
          <a:sx n="80" d="100"/>
          <a:sy n="80" d="100"/>
        </p:scale>
        <p:origin x="-1818"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emf"/><Relationship Id="rId4"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1113"/>
            <a:ext cx="294640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72" tIns="0" rIns="19372" bIns="0" numCol="1" anchor="t" anchorCtr="0" compatLnSpc="1">
            <a:prstTxWarp prst="textNoShape">
              <a:avLst/>
            </a:prstTxWarp>
          </a:bodyPr>
          <a:lstStyle>
            <a:lvl1pPr defTabSz="800100">
              <a:defRPr sz="1000" i="1"/>
            </a:lvl1pPr>
          </a:lstStyle>
          <a:p>
            <a:pPr>
              <a:defRPr/>
            </a:pPr>
            <a:endParaRPr lang="it-IT" altLang="it-IT"/>
          </a:p>
        </p:txBody>
      </p:sp>
      <p:sp>
        <p:nvSpPr>
          <p:cNvPr id="3075" name="Rectangle 3"/>
          <p:cNvSpPr>
            <a:spLocks noGrp="1" noChangeArrowheads="1"/>
          </p:cNvSpPr>
          <p:nvPr>
            <p:ph type="dt" sz="quarter" idx="1"/>
          </p:nvPr>
        </p:nvSpPr>
        <p:spPr bwMode="auto">
          <a:xfrm>
            <a:off x="3852863" y="11113"/>
            <a:ext cx="2946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72" tIns="0" rIns="19372" bIns="0" numCol="1" anchor="t" anchorCtr="0" compatLnSpc="1">
            <a:prstTxWarp prst="textNoShape">
              <a:avLst/>
            </a:prstTxWarp>
          </a:bodyPr>
          <a:lstStyle>
            <a:lvl1pPr algn="r" defTabSz="800100">
              <a:defRPr sz="1000" i="1"/>
            </a:lvl1pPr>
          </a:lstStyle>
          <a:p>
            <a:pPr>
              <a:defRPr/>
            </a:pPr>
            <a:endParaRPr lang="it-IT" altLang="it-IT"/>
          </a:p>
        </p:txBody>
      </p:sp>
      <p:sp>
        <p:nvSpPr>
          <p:cNvPr id="3076" name="Rectangle 4"/>
          <p:cNvSpPr>
            <a:spLocks noGrp="1" noChangeArrowheads="1"/>
          </p:cNvSpPr>
          <p:nvPr>
            <p:ph type="ftr" sz="quarter" idx="2"/>
          </p:nvPr>
        </p:nvSpPr>
        <p:spPr bwMode="auto">
          <a:xfrm>
            <a:off x="-1588" y="9450388"/>
            <a:ext cx="294640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72" tIns="0" rIns="19372" bIns="0" numCol="1" anchor="b" anchorCtr="0" compatLnSpc="1">
            <a:prstTxWarp prst="textNoShape">
              <a:avLst/>
            </a:prstTxWarp>
          </a:bodyPr>
          <a:lstStyle>
            <a:lvl1pPr defTabSz="800100">
              <a:defRPr sz="1000" i="1"/>
            </a:lvl1pPr>
          </a:lstStyle>
          <a:p>
            <a:pPr>
              <a:defRPr/>
            </a:pPr>
            <a:endParaRPr lang="it-IT" altLang="it-IT"/>
          </a:p>
        </p:txBody>
      </p:sp>
      <p:sp>
        <p:nvSpPr>
          <p:cNvPr id="3077" name="Rectangle 5"/>
          <p:cNvSpPr>
            <a:spLocks noGrp="1" noChangeArrowheads="1"/>
          </p:cNvSpPr>
          <p:nvPr>
            <p:ph type="sldNum" sz="quarter" idx="3"/>
          </p:nvPr>
        </p:nvSpPr>
        <p:spPr bwMode="auto">
          <a:xfrm>
            <a:off x="3852863" y="9450388"/>
            <a:ext cx="2946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72" tIns="0" rIns="19372" bIns="0" numCol="1" anchor="b" anchorCtr="0" compatLnSpc="1">
            <a:prstTxWarp prst="textNoShape">
              <a:avLst/>
            </a:prstTxWarp>
          </a:bodyPr>
          <a:lstStyle>
            <a:lvl1pPr algn="r" defTabSz="800100">
              <a:defRPr sz="1000" i="1"/>
            </a:lvl1pPr>
          </a:lstStyle>
          <a:p>
            <a:pPr>
              <a:defRPr/>
            </a:pPr>
            <a:fld id="{262C6A62-5CD2-4B39-9673-20D28E6960C4}" type="slidenum">
              <a:rPr lang="it-IT" altLang="it-IT"/>
              <a:pPr>
                <a:defRPr/>
              </a:pPr>
              <a:t>‹N›</a:t>
            </a:fld>
            <a:endParaRPr lang="it-IT" altLang="it-IT"/>
          </a:p>
        </p:txBody>
      </p:sp>
    </p:spTree>
    <p:extLst>
      <p:ext uri="{BB962C8B-B14F-4D97-AF65-F5344CB8AC3E}">
        <p14:creationId xmlns:p14="http://schemas.microsoft.com/office/powerpoint/2010/main" val="1326679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1113"/>
            <a:ext cx="294640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72" tIns="0" rIns="19372" bIns="0" numCol="1" anchor="t" anchorCtr="0" compatLnSpc="1">
            <a:prstTxWarp prst="textNoShape">
              <a:avLst/>
            </a:prstTxWarp>
          </a:bodyPr>
          <a:lstStyle>
            <a:lvl1pPr defTabSz="800100">
              <a:defRPr sz="1000" i="1"/>
            </a:lvl1pPr>
          </a:lstStyle>
          <a:p>
            <a:pPr>
              <a:defRPr/>
            </a:pPr>
            <a:endParaRPr lang="it-IT" altLang="it-IT"/>
          </a:p>
        </p:txBody>
      </p:sp>
      <p:sp>
        <p:nvSpPr>
          <p:cNvPr id="2051" name="Rectangle 3"/>
          <p:cNvSpPr>
            <a:spLocks noGrp="1" noChangeArrowheads="1"/>
          </p:cNvSpPr>
          <p:nvPr>
            <p:ph type="dt" idx="1"/>
          </p:nvPr>
        </p:nvSpPr>
        <p:spPr bwMode="auto">
          <a:xfrm>
            <a:off x="3852863" y="11113"/>
            <a:ext cx="2946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72" tIns="0" rIns="19372" bIns="0" numCol="1" anchor="t" anchorCtr="0" compatLnSpc="1">
            <a:prstTxWarp prst="textNoShape">
              <a:avLst/>
            </a:prstTxWarp>
          </a:bodyPr>
          <a:lstStyle>
            <a:lvl1pPr algn="r" defTabSz="800100">
              <a:defRPr sz="1000" i="1"/>
            </a:lvl1pPr>
          </a:lstStyle>
          <a:p>
            <a:pPr>
              <a:defRPr/>
            </a:pPr>
            <a:endParaRPr lang="it-IT" altLang="it-IT"/>
          </a:p>
        </p:txBody>
      </p:sp>
      <p:sp>
        <p:nvSpPr>
          <p:cNvPr id="2052" name="Rectangle 4"/>
          <p:cNvSpPr>
            <a:spLocks noGrp="1" noChangeArrowheads="1"/>
          </p:cNvSpPr>
          <p:nvPr>
            <p:ph type="ftr" sz="quarter" idx="4"/>
          </p:nvPr>
        </p:nvSpPr>
        <p:spPr bwMode="auto">
          <a:xfrm>
            <a:off x="-1588" y="9450388"/>
            <a:ext cx="294640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72" tIns="0" rIns="19372" bIns="0" numCol="1" anchor="b" anchorCtr="0" compatLnSpc="1">
            <a:prstTxWarp prst="textNoShape">
              <a:avLst/>
            </a:prstTxWarp>
          </a:bodyPr>
          <a:lstStyle>
            <a:lvl1pPr defTabSz="800100">
              <a:defRPr sz="1000" i="1"/>
            </a:lvl1pPr>
          </a:lstStyle>
          <a:p>
            <a:pPr>
              <a:defRPr/>
            </a:pPr>
            <a:endParaRPr lang="it-IT" altLang="it-IT"/>
          </a:p>
        </p:txBody>
      </p:sp>
      <p:sp>
        <p:nvSpPr>
          <p:cNvPr id="2053" name="Rectangle 5"/>
          <p:cNvSpPr>
            <a:spLocks noGrp="1" noChangeArrowheads="1"/>
          </p:cNvSpPr>
          <p:nvPr>
            <p:ph type="sldNum" sz="quarter" idx="5"/>
          </p:nvPr>
        </p:nvSpPr>
        <p:spPr bwMode="auto">
          <a:xfrm>
            <a:off x="3852863" y="9450388"/>
            <a:ext cx="2946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72" tIns="0" rIns="19372" bIns="0" numCol="1" anchor="b" anchorCtr="0" compatLnSpc="1">
            <a:prstTxWarp prst="textNoShape">
              <a:avLst/>
            </a:prstTxWarp>
          </a:bodyPr>
          <a:lstStyle>
            <a:lvl1pPr algn="r" defTabSz="800100">
              <a:defRPr sz="1000" i="1"/>
            </a:lvl1pPr>
          </a:lstStyle>
          <a:p>
            <a:pPr>
              <a:defRPr/>
            </a:pPr>
            <a:fld id="{F9B0945D-0FFF-497E-812A-F2E9694E6324}" type="slidenum">
              <a:rPr lang="it-IT" altLang="it-IT"/>
              <a:pPr>
                <a:defRPr/>
              </a:pPr>
              <a:t>‹N›</a:t>
            </a:fld>
            <a:endParaRPr lang="it-IT" altLang="it-IT"/>
          </a:p>
        </p:txBody>
      </p:sp>
      <p:sp>
        <p:nvSpPr>
          <p:cNvPr id="2054" name="Rectangle 6"/>
          <p:cNvSpPr>
            <a:spLocks noGrp="1" noChangeArrowheads="1"/>
          </p:cNvSpPr>
          <p:nvPr>
            <p:ph type="body" sz="quarter" idx="3"/>
          </p:nvPr>
        </p:nvSpPr>
        <p:spPr bwMode="auto">
          <a:xfrm>
            <a:off x="903288" y="4727575"/>
            <a:ext cx="49911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45" tIns="46816" rIns="95245" bIns="46816"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20487" name="Rectangle 7"/>
          <p:cNvSpPr>
            <a:spLocks noGrp="1" noRot="1" noChangeAspect="1" noChangeArrowheads="1" noTextEdit="1"/>
          </p:cNvSpPr>
          <p:nvPr>
            <p:ph type="sldImg" idx="2"/>
          </p:nvPr>
        </p:nvSpPr>
        <p:spPr bwMode="auto">
          <a:xfrm>
            <a:off x="1085850" y="866775"/>
            <a:ext cx="4624388"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05550911"/>
      </p:ext>
    </p:extLst>
  </p:cSld>
  <p:clrMap bg1="lt1" tx1="dk1" bg2="lt2" tx2="dk2" accent1="accent1" accent2="accent2" accent3="accent3" accent4="accent4" accent5="accent5" accent6="accent6" hlink="hlink" folHlink="folHlink"/>
  <p:notesStyle>
    <a:lvl1pPr algn="l" defTabSz="7874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5138" algn="l" defTabSz="7874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28688" algn="l" defTabSz="7874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93825" algn="l" defTabSz="7874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57375" algn="l" defTabSz="7874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
          <p:cNvSpPr>
            <a:spLocks noGrp="1" noChangeArrowheads="1"/>
          </p:cNvSpPr>
          <p:nvPr>
            <p:ph type="sldNum" sz="quarter" idx="12"/>
          </p:nvPr>
        </p:nvSpPr>
        <p:spPr>
          <a:ln/>
        </p:spPr>
        <p:txBody>
          <a:bodyPr/>
          <a:lstStyle>
            <a:lvl1pPr>
              <a:defRPr/>
            </a:lvl1pPr>
          </a:lstStyle>
          <a:p>
            <a:pPr>
              <a:defRPr/>
            </a:pPr>
            <a:fld id="{5B59B8C8-4255-4863-9433-D9A4B1C54F39}" type="slidenum">
              <a:rPr lang="it-IT" altLang="it-IT"/>
              <a:pPr>
                <a:defRPr/>
              </a:pPr>
              <a:t>‹N›</a:t>
            </a:fld>
            <a:endParaRPr lang="it-IT" altLang="it-IT"/>
          </a:p>
        </p:txBody>
      </p:sp>
    </p:spTree>
    <p:extLst>
      <p:ext uri="{BB962C8B-B14F-4D97-AF65-F5344CB8AC3E}">
        <p14:creationId xmlns:p14="http://schemas.microsoft.com/office/powerpoint/2010/main" val="422315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
          <p:cNvSpPr>
            <a:spLocks noGrp="1" noChangeArrowheads="1"/>
          </p:cNvSpPr>
          <p:nvPr>
            <p:ph type="sldNum" sz="quarter" idx="12"/>
          </p:nvPr>
        </p:nvSpPr>
        <p:spPr>
          <a:ln/>
        </p:spPr>
        <p:txBody>
          <a:bodyPr/>
          <a:lstStyle>
            <a:lvl1pPr>
              <a:defRPr/>
            </a:lvl1pPr>
          </a:lstStyle>
          <a:p>
            <a:pPr>
              <a:defRPr/>
            </a:pPr>
            <a:fld id="{2E7F39E3-69F7-495F-BC93-C86762E09A91}" type="slidenum">
              <a:rPr lang="it-IT" altLang="it-IT"/>
              <a:pPr>
                <a:defRPr/>
              </a:pPr>
              <a:t>‹N›</a:t>
            </a:fld>
            <a:endParaRPr lang="it-IT" altLang="it-IT"/>
          </a:p>
        </p:txBody>
      </p:sp>
    </p:spTree>
    <p:extLst>
      <p:ext uri="{BB962C8B-B14F-4D97-AF65-F5344CB8AC3E}">
        <p14:creationId xmlns:p14="http://schemas.microsoft.com/office/powerpoint/2010/main" val="135404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
          <p:cNvSpPr>
            <a:spLocks noGrp="1" noChangeArrowheads="1"/>
          </p:cNvSpPr>
          <p:nvPr>
            <p:ph type="sldNum" sz="quarter" idx="12"/>
          </p:nvPr>
        </p:nvSpPr>
        <p:spPr>
          <a:ln/>
        </p:spPr>
        <p:txBody>
          <a:bodyPr/>
          <a:lstStyle>
            <a:lvl1pPr>
              <a:defRPr/>
            </a:lvl1pPr>
          </a:lstStyle>
          <a:p>
            <a:pPr>
              <a:defRPr/>
            </a:pPr>
            <a:fld id="{D0B9ECED-5AA3-44C6-9D01-1FC60E95630C}" type="slidenum">
              <a:rPr lang="it-IT" altLang="it-IT"/>
              <a:pPr>
                <a:defRPr/>
              </a:pPr>
              <a:t>‹N›</a:t>
            </a:fld>
            <a:endParaRPr lang="it-IT" altLang="it-IT"/>
          </a:p>
        </p:txBody>
      </p:sp>
    </p:spTree>
    <p:extLst>
      <p:ext uri="{BB962C8B-B14F-4D97-AF65-F5344CB8AC3E}">
        <p14:creationId xmlns:p14="http://schemas.microsoft.com/office/powerpoint/2010/main" val="59780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
          <p:cNvSpPr>
            <a:spLocks noGrp="1" noChangeArrowheads="1"/>
          </p:cNvSpPr>
          <p:nvPr>
            <p:ph type="sldNum" sz="quarter" idx="12"/>
          </p:nvPr>
        </p:nvSpPr>
        <p:spPr>
          <a:ln/>
        </p:spPr>
        <p:txBody>
          <a:bodyPr/>
          <a:lstStyle>
            <a:lvl1pPr>
              <a:defRPr/>
            </a:lvl1pPr>
          </a:lstStyle>
          <a:p>
            <a:pPr>
              <a:defRPr/>
            </a:pPr>
            <a:fld id="{2169DF69-5002-489E-B343-8DEA646F02AC}" type="slidenum">
              <a:rPr lang="it-IT" altLang="it-IT"/>
              <a:pPr>
                <a:defRPr/>
              </a:pPr>
              <a:t>‹N›</a:t>
            </a:fld>
            <a:endParaRPr lang="it-IT" altLang="it-IT"/>
          </a:p>
        </p:txBody>
      </p:sp>
    </p:spTree>
    <p:extLst>
      <p:ext uri="{BB962C8B-B14F-4D97-AF65-F5344CB8AC3E}">
        <p14:creationId xmlns:p14="http://schemas.microsoft.com/office/powerpoint/2010/main" val="76297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
          <p:cNvSpPr>
            <a:spLocks noGrp="1" noChangeArrowheads="1"/>
          </p:cNvSpPr>
          <p:nvPr>
            <p:ph type="sldNum" sz="quarter" idx="12"/>
          </p:nvPr>
        </p:nvSpPr>
        <p:spPr>
          <a:ln/>
        </p:spPr>
        <p:txBody>
          <a:bodyPr/>
          <a:lstStyle>
            <a:lvl1pPr>
              <a:defRPr/>
            </a:lvl1pPr>
          </a:lstStyle>
          <a:p>
            <a:pPr>
              <a:defRPr/>
            </a:pPr>
            <a:fld id="{8F970EA7-5E38-47B5-8D4B-1BF2B83151D8}" type="slidenum">
              <a:rPr lang="it-IT" altLang="it-IT"/>
              <a:pPr>
                <a:defRPr/>
              </a:pPr>
              <a:t>‹N›</a:t>
            </a:fld>
            <a:endParaRPr lang="it-IT" altLang="it-IT"/>
          </a:p>
        </p:txBody>
      </p:sp>
    </p:spTree>
    <p:extLst>
      <p:ext uri="{BB962C8B-B14F-4D97-AF65-F5344CB8AC3E}">
        <p14:creationId xmlns:p14="http://schemas.microsoft.com/office/powerpoint/2010/main" val="89974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4"/>
          <p:cNvSpPr>
            <a:spLocks noGrp="1" noChangeArrowheads="1"/>
          </p:cNvSpPr>
          <p:nvPr>
            <p:ph type="sldNum" sz="quarter" idx="12"/>
          </p:nvPr>
        </p:nvSpPr>
        <p:spPr>
          <a:ln/>
        </p:spPr>
        <p:txBody>
          <a:bodyPr/>
          <a:lstStyle>
            <a:lvl1pPr>
              <a:defRPr/>
            </a:lvl1pPr>
          </a:lstStyle>
          <a:p>
            <a:pPr>
              <a:defRPr/>
            </a:pPr>
            <a:fld id="{CD20B949-1357-4F46-95DA-BBBEAB00C4E7}" type="slidenum">
              <a:rPr lang="it-IT" altLang="it-IT"/>
              <a:pPr>
                <a:defRPr/>
              </a:pPr>
              <a:t>‹N›</a:t>
            </a:fld>
            <a:endParaRPr lang="it-IT" altLang="it-IT"/>
          </a:p>
        </p:txBody>
      </p:sp>
    </p:spTree>
    <p:extLst>
      <p:ext uri="{BB962C8B-B14F-4D97-AF65-F5344CB8AC3E}">
        <p14:creationId xmlns:p14="http://schemas.microsoft.com/office/powerpoint/2010/main" val="36771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4"/>
          <p:cNvSpPr>
            <a:spLocks noGrp="1" noChangeArrowheads="1"/>
          </p:cNvSpPr>
          <p:nvPr>
            <p:ph type="sldNum" sz="quarter" idx="12"/>
          </p:nvPr>
        </p:nvSpPr>
        <p:spPr>
          <a:ln/>
        </p:spPr>
        <p:txBody>
          <a:bodyPr/>
          <a:lstStyle>
            <a:lvl1pPr>
              <a:defRPr/>
            </a:lvl1pPr>
          </a:lstStyle>
          <a:p>
            <a:pPr>
              <a:defRPr/>
            </a:pPr>
            <a:fld id="{EEAE0EEB-9B77-4771-B92D-80DD040ECF03}" type="slidenum">
              <a:rPr lang="it-IT" altLang="it-IT"/>
              <a:pPr>
                <a:defRPr/>
              </a:pPr>
              <a:t>‹N›</a:t>
            </a:fld>
            <a:endParaRPr lang="it-IT" altLang="it-IT"/>
          </a:p>
        </p:txBody>
      </p:sp>
    </p:spTree>
    <p:extLst>
      <p:ext uri="{BB962C8B-B14F-4D97-AF65-F5344CB8AC3E}">
        <p14:creationId xmlns:p14="http://schemas.microsoft.com/office/powerpoint/2010/main" val="30844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4"/>
          <p:cNvSpPr>
            <a:spLocks noGrp="1" noChangeArrowheads="1"/>
          </p:cNvSpPr>
          <p:nvPr>
            <p:ph type="sldNum" sz="quarter" idx="12"/>
          </p:nvPr>
        </p:nvSpPr>
        <p:spPr>
          <a:ln/>
        </p:spPr>
        <p:txBody>
          <a:bodyPr/>
          <a:lstStyle>
            <a:lvl1pPr>
              <a:defRPr/>
            </a:lvl1pPr>
          </a:lstStyle>
          <a:p>
            <a:pPr>
              <a:defRPr/>
            </a:pPr>
            <a:fld id="{3A229156-27DB-444B-9DCA-67F62AE977E6}" type="slidenum">
              <a:rPr lang="it-IT" altLang="it-IT"/>
              <a:pPr>
                <a:defRPr/>
              </a:pPr>
              <a:t>‹N›</a:t>
            </a:fld>
            <a:endParaRPr lang="it-IT" altLang="it-IT"/>
          </a:p>
        </p:txBody>
      </p:sp>
    </p:spTree>
    <p:extLst>
      <p:ext uri="{BB962C8B-B14F-4D97-AF65-F5344CB8AC3E}">
        <p14:creationId xmlns:p14="http://schemas.microsoft.com/office/powerpoint/2010/main" val="396984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4"/>
          <p:cNvSpPr>
            <a:spLocks noGrp="1" noChangeArrowheads="1"/>
          </p:cNvSpPr>
          <p:nvPr>
            <p:ph type="sldNum" sz="quarter" idx="12"/>
          </p:nvPr>
        </p:nvSpPr>
        <p:spPr>
          <a:ln/>
        </p:spPr>
        <p:txBody>
          <a:bodyPr/>
          <a:lstStyle>
            <a:lvl1pPr>
              <a:defRPr/>
            </a:lvl1pPr>
          </a:lstStyle>
          <a:p>
            <a:pPr>
              <a:defRPr/>
            </a:pPr>
            <a:fld id="{947FAAB8-D1B0-4B79-B559-BFF6150CC9CD}" type="slidenum">
              <a:rPr lang="it-IT" altLang="it-IT"/>
              <a:pPr>
                <a:defRPr/>
              </a:pPr>
              <a:t>‹N›</a:t>
            </a:fld>
            <a:endParaRPr lang="it-IT" altLang="it-IT"/>
          </a:p>
        </p:txBody>
      </p:sp>
    </p:spTree>
    <p:extLst>
      <p:ext uri="{BB962C8B-B14F-4D97-AF65-F5344CB8AC3E}">
        <p14:creationId xmlns:p14="http://schemas.microsoft.com/office/powerpoint/2010/main" val="225116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4"/>
          <p:cNvSpPr>
            <a:spLocks noGrp="1" noChangeArrowheads="1"/>
          </p:cNvSpPr>
          <p:nvPr>
            <p:ph type="sldNum" sz="quarter" idx="12"/>
          </p:nvPr>
        </p:nvSpPr>
        <p:spPr>
          <a:ln/>
        </p:spPr>
        <p:txBody>
          <a:bodyPr/>
          <a:lstStyle>
            <a:lvl1pPr>
              <a:defRPr/>
            </a:lvl1pPr>
          </a:lstStyle>
          <a:p>
            <a:pPr>
              <a:defRPr/>
            </a:pPr>
            <a:fld id="{4B15F771-1850-4949-A40F-EF61A09106D6}" type="slidenum">
              <a:rPr lang="it-IT" altLang="it-IT"/>
              <a:pPr>
                <a:defRPr/>
              </a:pPr>
              <a:t>‹N›</a:t>
            </a:fld>
            <a:endParaRPr lang="it-IT" altLang="it-IT"/>
          </a:p>
        </p:txBody>
      </p:sp>
    </p:spTree>
    <p:extLst>
      <p:ext uri="{BB962C8B-B14F-4D97-AF65-F5344CB8AC3E}">
        <p14:creationId xmlns:p14="http://schemas.microsoft.com/office/powerpoint/2010/main" val="325343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3"/>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4"/>
          <p:cNvSpPr>
            <a:spLocks noGrp="1" noChangeArrowheads="1"/>
          </p:cNvSpPr>
          <p:nvPr>
            <p:ph type="sldNum" sz="quarter" idx="12"/>
          </p:nvPr>
        </p:nvSpPr>
        <p:spPr>
          <a:ln/>
        </p:spPr>
        <p:txBody>
          <a:bodyPr/>
          <a:lstStyle>
            <a:lvl1pPr>
              <a:defRPr/>
            </a:lvl1pPr>
          </a:lstStyle>
          <a:p>
            <a:pPr>
              <a:defRPr/>
            </a:pPr>
            <a:fld id="{F357041D-34ED-4534-A0B0-B14F831DE9CF}" type="slidenum">
              <a:rPr lang="it-IT" altLang="it-IT"/>
              <a:pPr>
                <a:defRPr/>
              </a:pPr>
              <a:t>‹N›</a:t>
            </a:fld>
            <a:endParaRPr lang="it-IT" altLang="it-IT"/>
          </a:p>
        </p:txBody>
      </p:sp>
    </p:spTree>
    <p:extLst>
      <p:ext uri="{BB962C8B-B14F-4D97-AF65-F5344CB8AC3E}">
        <p14:creationId xmlns:p14="http://schemas.microsoft.com/office/powerpoint/2010/main" val="205242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87000">
              <a:srgbClr val="000082"/>
            </a:gs>
            <a:gs pos="100000">
              <a:srgbClr val="0047FF">
                <a:lumMod val="75000"/>
              </a:srgbClr>
            </a:gs>
          </a:gsLst>
          <a:lin ang="5400000" scaled="0"/>
          <a:tileRect/>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a:defRPr sz="1400"/>
            </a:lvl1pPr>
          </a:lstStyle>
          <a:p>
            <a:pPr>
              <a:defRPr/>
            </a:pPr>
            <a:endParaRPr lang="it-IT" altLang="it-IT"/>
          </a:p>
        </p:txBody>
      </p:sp>
      <p:sp>
        <p:nvSpPr>
          <p:cNvPr id="47107"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defTabSz="762000">
              <a:defRPr sz="1400"/>
            </a:lvl1pPr>
          </a:lstStyle>
          <a:p>
            <a:pPr>
              <a:defRPr/>
            </a:pPr>
            <a:endParaRPr lang="it-IT" altLang="it-IT"/>
          </a:p>
        </p:txBody>
      </p:sp>
      <p:sp>
        <p:nvSpPr>
          <p:cNvPr id="47108" name="Rectangle 4"/>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a:lvl1pPr>
          </a:lstStyle>
          <a:p>
            <a:pPr>
              <a:defRPr/>
            </a:pPr>
            <a:fld id="{5C87B048-6D8F-44FA-A3B4-53665DD551BC}" type="slidenum">
              <a:rPr lang="it-IT" altLang="it-IT"/>
              <a:pPr>
                <a:defRPr/>
              </a:pPr>
              <a:t>‹N›</a:t>
            </a:fld>
            <a:endParaRPr lang="it-IT" altLang="it-IT"/>
          </a:p>
        </p:txBody>
      </p:sp>
      <p:sp>
        <p:nvSpPr>
          <p:cNvPr id="102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a:t>Fare clic per modificare lo stile del titolo dello schema</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it/url?sa=i&amp;rct=j&amp;q=direzione+nazionale+antimafia+roma&amp;source=images&amp;cd=&amp;cad=rja&amp;docid=4_-ud1yOpyS3IM&amp;tbnid=CNOshbJStMOjxM:&amp;ved=0CAUQjRw&amp;url=http://www.morelli.it/foglio/giulia/miniguida.html&amp;ei=32cmUZuvJsfNsgbq-YCQDw&amp;psig=AFQjCNGxhRtNdxps5lyHEJ4qDayJTHeDMQ&amp;ust=136155760675138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wmf"/><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4.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oleObject" Target="../embeddings/oleObject9.bin"/><Relationship Id="rId10" Type="http://schemas.openxmlformats.org/officeDocument/2006/relationships/image" Target="../media/image29.png"/><Relationship Id="rId4" Type="http://schemas.openxmlformats.org/officeDocument/2006/relationships/image" Target="../media/image26.emf"/><Relationship Id="rId9"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http://images.google.it/images?q=tbn:fORHnzQ9DKMA5M:www.latuapagina.it/public/archivio_foto/6102005114113.jpg" TargetMode="External"/><Relationship Id="rId3" Type="http://schemas.openxmlformats.org/officeDocument/2006/relationships/image" Target="../media/image8.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images.google.it/imgres?imgurl=http://www.latuapagina.it/public/archivio_foto/6102005114113.jpg&amp;imgrefurl=http://www.latuapagina.it/notizie.php?v01=cronaca&amp;v02=4217&amp;h=564&amp;w=615&amp;sz=343&amp;tbnid=fORHnzQ9DKMA5M:&amp;tbnh=122&amp;tbnw=134&amp;hl=it%20" TargetMode="External"/><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oleObject" Target="../embeddings/oleObject3.bin"/><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2" name="Rectangle 26"/>
          <p:cNvSpPr>
            <a:spLocks noGrp="1" noChangeArrowheads="1"/>
          </p:cNvSpPr>
          <p:nvPr>
            <p:ph type="body" idx="1"/>
          </p:nvPr>
        </p:nvSpPr>
        <p:spPr>
          <a:xfrm>
            <a:off x="976354" y="476672"/>
            <a:ext cx="7844118" cy="504056"/>
          </a:xfrm>
          <a:effectLst>
            <a:outerShdw blurRad="50800" dist="38100" dir="18900000" algn="bl" rotWithShape="0">
              <a:prstClr val="black">
                <a:alpha val="40000"/>
              </a:prstClr>
            </a:outerShdw>
          </a:effectLst>
        </p:spPr>
        <p:txBody>
          <a:bodyPr/>
          <a:lstStyle/>
          <a:p>
            <a:pPr algn="ctr">
              <a:buFontTx/>
              <a:buNone/>
              <a:defRPr/>
            </a:pPr>
            <a:r>
              <a:rPr lang="it-IT" altLang="it-IT" sz="2200" dirty="0" smtClean="0">
                <a:solidFill>
                  <a:schemeClr val="tx2"/>
                </a:solidFill>
                <a:effectLst>
                  <a:outerShdw blurRad="38100" dist="38100" dir="2700000" algn="tl">
                    <a:srgbClr val="000000"/>
                  </a:outerShdw>
                </a:effectLst>
              </a:rPr>
              <a:t>DIRECCIÓN </a:t>
            </a:r>
            <a:r>
              <a:rPr lang="it-IT" altLang="it-IT" sz="2200" dirty="0" smtClean="0">
                <a:solidFill>
                  <a:schemeClr val="tx2"/>
                </a:solidFill>
                <a:effectLst>
                  <a:outerShdw blurRad="38100" dist="38100" dir="2700000" algn="tl">
                    <a:srgbClr val="000000"/>
                  </a:outerShdw>
                </a:effectLst>
              </a:rPr>
              <a:t> NACIONAL </a:t>
            </a:r>
            <a:r>
              <a:rPr lang="it-IT" altLang="it-IT" sz="2200" dirty="0">
                <a:solidFill>
                  <a:schemeClr val="tx2"/>
                </a:solidFill>
                <a:effectLst>
                  <a:outerShdw blurRad="38100" dist="38100" dir="2700000" algn="tl">
                    <a:srgbClr val="000000"/>
                  </a:outerShdw>
                </a:effectLst>
              </a:rPr>
              <a:t>ANTIMAFIA Y ANTITERRORISMO</a:t>
            </a:r>
          </a:p>
        </p:txBody>
      </p:sp>
      <p:cxnSp>
        <p:nvCxnSpPr>
          <p:cNvPr id="3" name="Connettore 1 2"/>
          <p:cNvCxnSpPr/>
          <p:nvPr/>
        </p:nvCxnSpPr>
        <p:spPr bwMode="auto">
          <a:xfrm>
            <a:off x="251520" y="1412776"/>
            <a:ext cx="856895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459"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8"/>
            <a:ext cx="724834" cy="8176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2"/>
          <p:cNvSpPr>
            <a:spLocks noChangeArrowheads="1"/>
          </p:cNvSpPr>
          <p:nvPr/>
        </p:nvSpPr>
        <p:spPr bwMode="auto">
          <a:xfrm>
            <a:off x="4970421" y="6093296"/>
            <a:ext cx="385005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r">
              <a:spcBef>
                <a:spcPct val="50000"/>
              </a:spcBef>
              <a:buSzTx/>
              <a:buFontTx/>
              <a:buNone/>
            </a:pPr>
            <a:r>
              <a:rPr lang="it-IT" altLang="it-IT" sz="1400" b="1" i="1" dirty="0"/>
              <a:t>Roma - via Giulia, 52</a:t>
            </a:r>
            <a:endParaRPr lang="it-IT" altLang="it-IT" sz="2000" b="1" i="1"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37" y="2492896"/>
            <a:ext cx="4352483" cy="2448272"/>
          </a:xfrm>
          <a:prstGeom prst="rect">
            <a:avLst/>
          </a:prstGeom>
          <a:effectLst>
            <a:outerShdw blurRad="50800" dist="50800" dir="5400000" algn="ctr" rotWithShape="0">
              <a:srgbClr val="000000"/>
            </a:outerShdw>
          </a:effectLst>
        </p:spPr>
      </p:pic>
      <p:pic>
        <p:nvPicPr>
          <p:cNvPr id="11" name="Picture 14" descr="http://www.morelli.it/albumfoto/a_carceri.jpg">
            <a:hlinkClick r:id="rId4"/>
          </p:cNvPr>
          <p:cNvPicPr>
            <a:picLocks noChangeAspect="1" noChangeArrowheads="1"/>
          </p:cNvPicPr>
          <p:nvPr/>
        </p:nvPicPr>
        <p:blipFill>
          <a:blip r:embed="rId5"/>
          <a:srcRect/>
          <a:stretch>
            <a:fillRect/>
          </a:stretch>
        </p:blipFill>
        <p:spPr bwMode="auto">
          <a:xfrm>
            <a:off x="5292080" y="1916832"/>
            <a:ext cx="3064925" cy="39670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588224" y="6212160"/>
            <a:ext cx="1905000" cy="457200"/>
          </a:xfrm>
        </p:spPr>
        <p:txBody>
          <a:bodyPr/>
          <a:lstStyle/>
          <a:p>
            <a:pPr>
              <a:defRPr/>
            </a:pPr>
            <a:fld id="{2169DF69-5002-489E-B343-8DEA646F02AC}" type="slidenum">
              <a:rPr lang="it-IT" altLang="it-IT" sz="1000" smtClean="0"/>
              <a:pPr>
                <a:defRPr/>
              </a:pPr>
              <a:t>10</a:t>
            </a:fld>
            <a:endParaRPr lang="it-IT" altLang="it-IT" dirty="0"/>
          </a:p>
        </p:txBody>
      </p:sp>
      <p:sp>
        <p:nvSpPr>
          <p:cNvPr id="5" name="Rettangolo 4"/>
          <p:cNvSpPr/>
          <p:nvPr/>
        </p:nvSpPr>
        <p:spPr>
          <a:xfrm>
            <a:off x="722661" y="5015422"/>
            <a:ext cx="8045451" cy="1015663"/>
          </a:xfrm>
          <a:prstGeom prst="rect">
            <a:avLst/>
          </a:prstGeom>
        </p:spPr>
        <p:txBody>
          <a:bodyPr wrap="square">
            <a:spAutoFit/>
          </a:bodyPr>
          <a:lstStyle/>
          <a:p>
            <a:r>
              <a:rPr lang="es-ES" dirty="0"/>
              <a:t>Además, todos los delitos cometidos con finalidad de terrorismo o de eversión de la orden democrática son agravados </a:t>
            </a:r>
            <a:r>
              <a:rPr lang="it-IT" b="1" i="1" dirty="0"/>
              <a:t>con respecto all’art. 1 DL 625/1979, convertito con Legge n. 15 del 1980</a:t>
            </a:r>
            <a:endParaRPr lang="es-ES" dirty="0"/>
          </a:p>
        </p:txBody>
      </p:sp>
      <p:sp>
        <p:nvSpPr>
          <p:cNvPr id="7" name="Rectangle 2"/>
          <p:cNvSpPr>
            <a:spLocks noChangeArrowheads="1"/>
          </p:cNvSpPr>
          <p:nvPr/>
        </p:nvSpPr>
        <p:spPr bwMode="auto">
          <a:xfrm>
            <a:off x="323850" y="1412776"/>
            <a:ext cx="8382000"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None/>
            </a:pPr>
            <a:r>
              <a:rPr lang="it-IT" altLang="it-IT" sz="1800" b="1" i="1" dirty="0"/>
              <a:t>…</a:t>
            </a:r>
            <a:r>
              <a:rPr lang="it-IT" altLang="it-IT" sz="1800" b="1" i="1" dirty="0" err="1"/>
              <a:t>sigue</a:t>
            </a:r>
            <a:r>
              <a:rPr lang="it-IT" altLang="it-IT" sz="1800" b="1" dirty="0"/>
              <a:t>: </a:t>
            </a:r>
            <a:r>
              <a:rPr lang="es-ES" sz="1800" dirty="0"/>
              <a:t>delitos indicados en el art.51 </a:t>
            </a:r>
            <a:r>
              <a:rPr lang="es-ES" sz="1800" dirty="0" err="1"/>
              <a:t>comma</a:t>
            </a:r>
            <a:r>
              <a:rPr lang="es-ES" sz="1800" dirty="0"/>
              <a:t> 3- </a:t>
            </a:r>
            <a:r>
              <a:rPr lang="es-ES" sz="1800" dirty="0" err="1"/>
              <a:t>quater</a:t>
            </a:r>
            <a:r>
              <a:rPr lang="es-ES" sz="1800" dirty="0"/>
              <a:t> del código de procedimiento penal </a:t>
            </a:r>
            <a:endParaRPr lang="it-IT" altLang="it-IT" sz="1800" b="1" dirty="0"/>
          </a:p>
          <a:p>
            <a:pPr algn="just">
              <a:spcBef>
                <a:spcPct val="0"/>
              </a:spcBef>
              <a:buSzTx/>
              <a:buFontTx/>
              <a:buNone/>
            </a:pPr>
            <a:endParaRPr lang="it-IT" altLang="it-IT" sz="1800" dirty="0"/>
          </a:p>
        </p:txBody>
      </p:sp>
      <p:sp>
        <p:nvSpPr>
          <p:cNvPr id="3" name="Rettangolo 2"/>
          <p:cNvSpPr/>
          <p:nvPr/>
        </p:nvSpPr>
        <p:spPr>
          <a:xfrm>
            <a:off x="3347864" y="2219380"/>
            <a:ext cx="5357986" cy="244874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it-IT" sz="1800" dirty="0"/>
              <a:t>305 – </a:t>
            </a:r>
            <a:r>
              <a:rPr lang="es-ES" sz="1600" dirty="0"/>
              <a:t>Conspiración política mediante asociación</a:t>
            </a:r>
          </a:p>
          <a:p>
            <a:pPr marL="342900" indent="-342900" algn="just">
              <a:lnSpc>
                <a:spcPct val="150000"/>
              </a:lnSpc>
              <a:buFont typeface="Arial" panose="020B0604020202020204" pitchFamily="34" charset="0"/>
              <a:buChar char="•"/>
            </a:pPr>
            <a:r>
              <a:rPr lang="it-IT" sz="1800" dirty="0"/>
              <a:t>306 – </a:t>
            </a:r>
            <a:r>
              <a:rPr lang="es-ES" sz="1600" dirty="0"/>
              <a:t>Banda armada finalizada a la comisión de uno de los delitos que preceden</a:t>
            </a:r>
          </a:p>
          <a:p>
            <a:pPr marL="342900" indent="-342900" algn="just">
              <a:lnSpc>
                <a:spcPct val="150000"/>
              </a:lnSpc>
              <a:buFont typeface="Arial" panose="020B0604020202020204" pitchFamily="34" charset="0"/>
              <a:buChar char="•"/>
            </a:pPr>
            <a:r>
              <a:rPr lang="it-IT" sz="1800" dirty="0"/>
              <a:t>307 – </a:t>
            </a:r>
            <a:r>
              <a:rPr lang="es-ES" sz="1600" dirty="0"/>
              <a:t>Asistencia a los participantes de banda armada</a:t>
            </a:r>
          </a:p>
          <a:p>
            <a:pPr marL="342900" indent="-342900" algn="just">
              <a:lnSpc>
                <a:spcPct val="150000"/>
              </a:lnSpc>
              <a:buFont typeface="Arial" panose="020B0604020202020204" pitchFamily="34" charset="0"/>
              <a:buChar char="•"/>
            </a:pPr>
            <a:r>
              <a:rPr lang="it-IT" sz="1800" dirty="0"/>
              <a:t>414 comma 4 – </a:t>
            </a:r>
            <a:r>
              <a:rPr lang="es-ES" sz="1600" dirty="0"/>
              <a:t>Instigación o apología relativas a delitos de terrorismo a crímenes contra la humanidad;</a:t>
            </a:r>
          </a:p>
        </p:txBody>
      </p:sp>
      <p:pic>
        <p:nvPicPr>
          <p:cNvPr id="8" name="Picture 4" descr="http://archivio.panorama.it/images/r/o/roma1/9809827-1/roma1_h_part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399" y="2420888"/>
            <a:ext cx="2593449" cy="15528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t>
            </a:r>
            <a:r>
              <a:rPr lang="it-IT" altLang="it-IT" sz="2000" i="1" kern="0" dirty="0" smtClean="0">
                <a:solidFill>
                  <a:schemeClr val="tx2"/>
                </a:solidFill>
                <a:effectLst>
                  <a:outerShdw blurRad="38100" dist="38100" dir="2700000" algn="tl">
                    <a:srgbClr val="000000"/>
                  </a:outerShdw>
                </a:effectLst>
              </a:rPr>
              <a:t>ANTITERRORISMO</a:t>
            </a:r>
            <a:endParaRPr lang="it-IT" altLang="it-IT" sz="2000" i="1" kern="0" dirty="0">
              <a:solidFill>
                <a:schemeClr val="tx2"/>
              </a:solidFill>
              <a:effectLst>
                <a:outerShdw blurRad="38100" dist="38100" dir="2700000" algn="tl">
                  <a:srgbClr val="000000"/>
                </a:outerShdw>
              </a:effectLst>
            </a:endParaRPr>
          </a:p>
        </p:txBody>
      </p:sp>
      <p:pic>
        <p:nvPicPr>
          <p:cNvPr id="10"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ttore 1 10"/>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extLst>
      <p:ext uri="{BB962C8B-B14F-4D97-AF65-F5344CB8AC3E}">
        <p14:creationId xmlns:p14="http://schemas.microsoft.com/office/powerpoint/2010/main" val="335261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412776"/>
            <a:ext cx="7772400" cy="4683224"/>
          </a:xfrm>
        </p:spPr>
        <p:txBody>
          <a:bodyPr/>
          <a:lstStyle/>
          <a:p>
            <a:pPr marL="0" indent="0">
              <a:buNone/>
            </a:pPr>
            <a:r>
              <a:rPr lang="es-ES" sz="2400" dirty="0"/>
              <a:t>Se consideran a </a:t>
            </a:r>
            <a:r>
              <a:rPr lang="es-ES" sz="2400" b="1" dirty="0"/>
              <a:t>finalidad terrorista</a:t>
            </a:r>
            <a:r>
              <a:rPr lang="es-ES" sz="2400" dirty="0"/>
              <a:t>, las conductas que por su carácter o contexto, pueden provocar grave daño a un país o a una organización internacional y son realizadas con la finalidad de intimidar la población o a forzar los poderes públicos o una organización internacional a cumplir o abstenerse del cumplimiento de un cualquier acto o desestabilizar o destruir las estructuras políticas fundamentales, constitucionales, económicas y sociales de un país o de una organización internacional, así como las otras conductas definidas terroristas o cometidas con finalidad de terrorismo por convención o otras normas de derecho internacional vinculantes para Italia.</a:t>
            </a:r>
          </a:p>
        </p:txBody>
      </p:sp>
      <p:sp>
        <p:nvSpPr>
          <p:cNvPr id="4" name="Segnaposto numero diapositiva 3"/>
          <p:cNvSpPr>
            <a:spLocks noGrp="1"/>
          </p:cNvSpPr>
          <p:nvPr>
            <p:ph type="sldNum" sz="quarter" idx="12"/>
          </p:nvPr>
        </p:nvSpPr>
        <p:spPr/>
        <p:txBody>
          <a:bodyPr/>
          <a:lstStyle/>
          <a:p>
            <a:pPr>
              <a:defRPr/>
            </a:pPr>
            <a:fld id="{2169DF69-5002-489E-B343-8DEA646F02AC}" type="slidenum">
              <a:rPr lang="it-IT" altLang="it-IT" smtClean="0"/>
              <a:pPr>
                <a:defRPr/>
              </a:pPr>
              <a:t>11</a:t>
            </a:fld>
            <a:endParaRPr lang="it-IT" altLang="it-IT"/>
          </a:p>
        </p:txBody>
      </p:sp>
      <p:sp>
        <p:nvSpPr>
          <p:cNvPr id="5"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a:p>
            <a:pPr>
              <a:buFontTx/>
              <a:buNone/>
              <a:defRPr/>
            </a:pPr>
            <a:r>
              <a:rPr lang="es-ES" sz="1600" i="1" kern="0" dirty="0">
                <a:solidFill>
                  <a:schemeClr val="tx2"/>
                </a:solidFill>
                <a:effectLst>
                  <a:outerShdw blurRad="38100" dist="38100" dir="2700000" algn="tl">
                    <a:srgbClr val="000000"/>
                  </a:outerShdw>
                </a:effectLst>
              </a:rPr>
              <a:t>C</a:t>
            </a:r>
            <a:r>
              <a:rPr lang="es-ES" sz="1600" i="1" kern="0" dirty="0" smtClean="0">
                <a:solidFill>
                  <a:schemeClr val="tx2"/>
                </a:solidFill>
                <a:effectLst>
                  <a:outerShdw blurRad="38100" dist="38100" dir="2700000" algn="tl">
                    <a:srgbClr val="000000"/>
                  </a:outerShdw>
                </a:effectLst>
              </a:rPr>
              <a:t>onductas</a:t>
            </a:r>
            <a:r>
              <a:rPr lang="it-IT" altLang="it-IT" sz="1600" i="1" kern="0" dirty="0" smtClean="0">
                <a:solidFill>
                  <a:schemeClr val="tx2"/>
                </a:solidFill>
                <a:effectLst>
                  <a:outerShdw blurRad="38100" dist="38100" dir="2700000" algn="tl">
                    <a:srgbClr val="000000"/>
                  </a:outerShdw>
                </a:effectLst>
              </a:rPr>
              <a:t> </a:t>
            </a:r>
            <a:r>
              <a:rPr lang="es-ES" sz="1600" i="1" kern="0" dirty="0">
                <a:solidFill>
                  <a:schemeClr val="tx2"/>
                </a:solidFill>
                <a:effectLst>
                  <a:outerShdw blurRad="38100" dist="38100" dir="2700000" algn="tl">
                    <a:srgbClr val="000000"/>
                  </a:outerShdw>
                </a:effectLst>
              </a:rPr>
              <a:t>a finalidad terrorista</a:t>
            </a:r>
            <a:r>
              <a:rPr lang="it-IT" altLang="it-IT" sz="1600" i="1" kern="0" dirty="0" smtClean="0">
                <a:solidFill>
                  <a:schemeClr val="tx2"/>
                </a:solidFill>
                <a:effectLst>
                  <a:outerShdw blurRad="38100" dist="38100" dir="2700000" algn="tl">
                    <a:srgbClr val="000000"/>
                  </a:outerShdw>
                </a:effectLst>
              </a:rPr>
              <a:t>( Art</a:t>
            </a:r>
            <a:r>
              <a:rPr lang="it-IT" altLang="it-IT" sz="1600" i="1" kern="0" dirty="0">
                <a:solidFill>
                  <a:schemeClr val="tx2"/>
                </a:solidFill>
                <a:effectLst>
                  <a:outerShdw blurRad="38100" dist="38100" dir="2700000" algn="tl">
                    <a:srgbClr val="000000"/>
                  </a:outerShdw>
                </a:effectLst>
              </a:rPr>
              <a:t>. 270 </a:t>
            </a:r>
            <a:r>
              <a:rPr lang="it-IT" altLang="it-IT" sz="1600" i="1" kern="0" dirty="0" err="1">
                <a:solidFill>
                  <a:schemeClr val="tx2"/>
                </a:solidFill>
                <a:effectLst>
                  <a:outerShdw blurRad="38100" dist="38100" dir="2700000" algn="tl">
                    <a:srgbClr val="000000"/>
                  </a:outerShdw>
                </a:effectLst>
              </a:rPr>
              <a:t>sexies</a:t>
            </a:r>
            <a:r>
              <a:rPr lang="it-IT" altLang="it-IT" sz="1600" i="1" kern="0" dirty="0">
                <a:solidFill>
                  <a:schemeClr val="tx2"/>
                </a:solidFill>
                <a:effectLst>
                  <a:outerShdw blurRad="38100" dist="38100" dir="2700000" algn="tl">
                    <a:srgbClr val="000000"/>
                  </a:outerShdw>
                </a:effectLst>
              </a:rPr>
              <a:t> c.p.)</a:t>
            </a:r>
          </a:p>
        </p:txBody>
      </p:sp>
      <p:pic>
        <p:nvPicPr>
          <p:cNvPr id="6"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ttore 1 6"/>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extLst>
      <p:ext uri="{BB962C8B-B14F-4D97-AF65-F5344CB8AC3E}">
        <p14:creationId xmlns:p14="http://schemas.microsoft.com/office/powerpoint/2010/main" val="222750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5"/>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DF301920-5226-4421-AAC6-783B31B4C00F}" type="slidenum">
              <a:rPr lang="it-IT" altLang="it-IT" sz="1000" i="1" smtClean="0"/>
              <a:pPr>
                <a:spcBef>
                  <a:spcPct val="0"/>
                </a:spcBef>
                <a:buSzTx/>
                <a:buFontTx/>
                <a:buNone/>
              </a:pPr>
              <a:t>12</a:t>
            </a:fld>
            <a:endParaRPr lang="it-IT" altLang="it-IT" sz="1000" i="1" dirty="0"/>
          </a:p>
        </p:txBody>
      </p:sp>
      <p:sp>
        <p:nvSpPr>
          <p:cNvPr id="9220" name="Rectangle 18"/>
          <p:cNvSpPr>
            <a:spLocks noChangeArrowheads="1"/>
          </p:cNvSpPr>
          <p:nvPr/>
        </p:nvSpPr>
        <p:spPr bwMode="auto">
          <a:xfrm>
            <a:off x="611560" y="1844824"/>
            <a:ext cx="7992888" cy="323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buNone/>
            </a:pPr>
            <a:r>
              <a:rPr lang="es-ES" sz="2000" dirty="0"/>
              <a:t>Aparte de los procedimientos penales relativos a los </a:t>
            </a:r>
            <a:r>
              <a:rPr lang="es-ES" sz="2000" dirty="0" err="1"/>
              <a:t>cc.dd</a:t>
            </a:r>
            <a:r>
              <a:rPr lang="es-ES" sz="2000" dirty="0"/>
              <a:t> “delitos de mafia y de terrorismo”, el Procurador Nacional extiende sus funciones de propuesta, coordinamiento e impulso también con relación a los procedimientos de prevención antimafia y antiterrorismo, finalizados principalmente al secuestro y a al decomiso de patrimonios acumulados ilícitamente, cuya competencia es atribuida a las procuras distritales.</a:t>
            </a:r>
          </a:p>
          <a:p>
            <a:r>
              <a:rPr lang="es-ES" sz="2000" dirty="0"/>
              <a:t>El sistema de prevención es uno de los principales instrumentos de contraste patrimonial al crimen organizado y a las organizaciones terroristas a través el cual se incide sobre la disponibilidad económica de las organizaciones criminales y terroristas también extranjeras.</a:t>
            </a:r>
          </a:p>
        </p:txBody>
      </p:sp>
      <p:sp>
        <p:nvSpPr>
          <p:cNvPr id="6"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a:p>
            <a:pPr>
              <a:buFontTx/>
              <a:buNone/>
              <a:defRPr/>
            </a:pPr>
            <a:r>
              <a:rPr lang="es-ES" sz="1600" i="1" dirty="0" smtClean="0"/>
              <a:t>Procedimientos </a:t>
            </a:r>
            <a:r>
              <a:rPr lang="es-ES" sz="1600" i="1" dirty="0"/>
              <a:t>de prevención</a:t>
            </a:r>
            <a:endParaRPr lang="it-IT" altLang="it-IT" sz="1600" i="1" kern="0" dirty="0">
              <a:solidFill>
                <a:schemeClr val="tx2"/>
              </a:solidFill>
              <a:effectLst>
                <a:outerShdw blurRad="38100" dist="38100" dir="2700000" algn="tl">
                  <a:srgbClr val="000000"/>
                </a:outerShdw>
              </a:effectLst>
            </a:endParaRPr>
          </a:p>
        </p:txBody>
      </p:sp>
      <p:pic>
        <p:nvPicPr>
          <p:cNvPr id="7"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5"/>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DF301920-5226-4421-AAC6-783B31B4C00F}" type="slidenum">
              <a:rPr lang="it-IT" altLang="it-IT" sz="1000" i="1" smtClean="0">
                <a:solidFill>
                  <a:srgbClr val="FFFFFF"/>
                </a:solidFill>
              </a:rPr>
              <a:pPr>
                <a:spcBef>
                  <a:spcPct val="0"/>
                </a:spcBef>
                <a:buSzTx/>
                <a:buFontTx/>
                <a:buNone/>
              </a:pPr>
              <a:t>13</a:t>
            </a:fld>
            <a:endParaRPr lang="it-IT" altLang="it-IT" sz="1000" i="1" dirty="0">
              <a:solidFill>
                <a:srgbClr val="FFFFFF"/>
              </a:solidFill>
            </a:endParaRPr>
          </a:p>
        </p:txBody>
      </p:sp>
      <p:sp>
        <p:nvSpPr>
          <p:cNvPr id="9220" name="Rectangle 18"/>
          <p:cNvSpPr>
            <a:spLocks noChangeArrowheads="1"/>
          </p:cNvSpPr>
          <p:nvPr/>
        </p:nvSpPr>
        <p:spPr bwMode="auto">
          <a:xfrm>
            <a:off x="395536" y="980728"/>
            <a:ext cx="8424936" cy="497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07000"/>
              </a:lnSpc>
              <a:spcAft>
                <a:spcPts val="800"/>
              </a:spcAft>
              <a:buNone/>
            </a:pPr>
            <a:r>
              <a:rPr lang="es-ES" sz="1800" dirty="0">
                <a:latin typeface="+mj-lt"/>
                <a:ea typeface="Calibri" panose="020F0502020204030204" pitchFamily="34" charset="0"/>
                <a:cs typeface="Arial" panose="020B0604020202020204" pitchFamily="34" charset="0"/>
              </a:rPr>
              <a:t>Debido a las intervenciones normativas culminadas en el código antimafia, el procurador nacional antimafia ya había sido individuado como garante de la eficaz de la investigación tanto en los procedimientos penales, que en los de prevención antimafia. Con referencia a estos últimos, el </a:t>
            </a:r>
            <a:r>
              <a:rPr lang="it-IT" sz="1800" dirty="0">
                <a:latin typeface="+mj-lt"/>
                <a:ea typeface="Calibri" panose="020F0502020204030204" pitchFamily="34" charset="0"/>
                <a:cs typeface="Arial" panose="020B0604020202020204" pitchFamily="34" charset="0"/>
              </a:rPr>
              <a:t>d.lgs. 159/2011 – artt. 4 lett. </a:t>
            </a:r>
            <a:r>
              <a:rPr lang="it-IT" sz="1800" i="1" dirty="0">
                <a:latin typeface="+mj-lt"/>
                <a:ea typeface="Calibri" panose="020F0502020204030204" pitchFamily="34" charset="0"/>
                <a:cs typeface="Arial" panose="020B0604020202020204" pitchFamily="34" charset="0"/>
              </a:rPr>
              <a:t>d) </a:t>
            </a:r>
            <a:r>
              <a:rPr lang="it-IT" sz="1800" dirty="0">
                <a:latin typeface="+mj-lt"/>
                <a:ea typeface="Calibri" panose="020F0502020204030204" pitchFamily="34" charset="0"/>
                <a:cs typeface="Arial" panose="020B0604020202020204" pitchFamily="34" charset="0"/>
              </a:rPr>
              <a:t>e 16 lett.</a:t>
            </a:r>
            <a:r>
              <a:rPr lang="it-IT" sz="1800" i="1" dirty="0">
                <a:latin typeface="+mj-lt"/>
                <a:ea typeface="Calibri" panose="020F0502020204030204" pitchFamily="34" charset="0"/>
                <a:cs typeface="Arial" panose="020B0604020202020204" pitchFamily="34" charset="0"/>
              </a:rPr>
              <a:t> a) – preve entre los sujetos al cual pueden ser aplicadas medidas de prevencion personales o patrimoniales “los que operan en grupo o isolatamente, meten en marcha actos preparatorios, efectivamente relevantes, dirigidos a sobertir el ordenamiento del Estado, bajo comision de uno d elos reatos previstos por el jefe I, titulo VI, dle libro II del codigo penal o de otros articulos 284, 285, 286, 306, 438, 439, 605 e 630 del mismo codigo asi como a la comision de delitos finalizados al terrorismo tambien internacional”.</a:t>
            </a:r>
            <a:endParaRPr lang="es-ES" sz="1800" dirty="0">
              <a:latin typeface="+mj-lt"/>
              <a:ea typeface="Calibri" panose="020F0502020204030204" pitchFamily="34" charset="0"/>
              <a:cs typeface="Arial" panose="020B0604020202020204" pitchFamily="34" charset="0"/>
            </a:endParaRPr>
          </a:p>
          <a:p>
            <a:pPr>
              <a:lnSpc>
                <a:spcPct val="107000"/>
              </a:lnSpc>
              <a:spcAft>
                <a:spcPts val="800"/>
              </a:spcAft>
              <a:buNone/>
            </a:pPr>
            <a:r>
              <a:rPr lang="es-ES" sz="1800" dirty="0">
                <a:latin typeface="+mj-lt"/>
                <a:ea typeface="Calibri" panose="020F0502020204030204" pitchFamily="34" charset="0"/>
                <a:cs typeface="Arial" panose="020B0604020202020204" pitchFamily="34" charset="0"/>
              </a:rPr>
              <a:t>A su manera a </a:t>
            </a:r>
            <a:r>
              <a:rPr lang="it-IT" sz="1800" dirty="0">
                <a:latin typeface="+mj-lt"/>
                <a:ea typeface="Calibri" panose="020F0502020204030204" pitchFamily="34" charset="0"/>
                <a:cs typeface="Arial" panose="020B0604020202020204" pitchFamily="34" charset="0"/>
              </a:rPr>
              <a:t>l’art. 16 lett.</a:t>
            </a:r>
            <a:r>
              <a:rPr lang="it-IT" sz="1800" i="1" dirty="0">
                <a:latin typeface="+mj-lt"/>
                <a:ea typeface="Calibri" panose="020F0502020204030204" pitchFamily="34" charset="0"/>
                <a:cs typeface="Arial" panose="020B0604020202020204" pitchFamily="34" charset="0"/>
              </a:rPr>
              <a:t> b) </a:t>
            </a:r>
            <a:r>
              <a:rPr lang="it-IT" sz="1800" dirty="0">
                <a:latin typeface="+mj-lt"/>
                <a:ea typeface="Calibri" panose="020F0502020204030204" pitchFamily="34" charset="0"/>
                <a:cs typeface="Arial" panose="020B0604020202020204" pitchFamily="34" charset="0"/>
              </a:rPr>
              <a:t>del d.lgs. 159/2011 extiende la ejecucion de las medidas patrimoniales “ a las personas fisicas y juridicas senaladas al Comitè para las sanciones de las Naciones Unidas, o a otro organismo internacional competente para disponer el congelamento de fondos o de recursos ecnomicos, cuando hay fundados elementos para considerar que los fondos o los recursos puedan ser  dispersos, ocultados o utilizados para el financiamento de organizaciones o actividad terrorista, tambien internacional”.</a:t>
            </a:r>
            <a:endParaRPr lang="es-ES" sz="1800" dirty="0">
              <a:effectLst/>
              <a:latin typeface="+mj-lt"/>
              <a:ea typeface="Calibri" panose="020F0502020204030204" pitchFamily="34" charset="0"/>
              <a:cs typeface="Arial" panose="020B0604020202020204" pitchFamily="34" charset="0"/>
            </a:endParaRPr>
          </a:p>
        </p:txBody>
      </p:sp>
      <p:sp>
        <p:nvSpPr>
          <p:cNvPr id="6"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a:p>
            <a:pPr>
              <a:buFontTx/>
              <a:buNone/>
              <a:defRPr/>
            </a:pPr>
            <a:r>
              <a:rPr lang="it-IT" altLang="it-IT" sz="1600" i="1" kern="0" dirty="0" smtClean="0">
                <a:solidFill>
                  <a:srgbClr val="FFFFFF"/>
                </a:solidFill>
                <a:effectLst>
                  <a:outerShdw blurRad="38100" dist="38100" dir="2700000" algn="tl">
                    <a:srgbClr val="000000"/>
                  </a:outerShdw>
                </a:effectLst>
              </a:rPr>
              <a:t>Le </a:t>
            </a:r>
            <a:r>
              <a:rPr lang="it-IT" altLang="it-IT" sz="1600" i="1" kern="0" dirty="0">
                <a:solidFill>
                  <a:srgbClr val="FFFFFF"/>
                </a:solidFill>
                <a:effectLst>
                  <a:outerShdw blurRad="38100" dist="38100" dir="2700000" algn="tl">
                    <a:srgbClr val="000000"/>
                  </a:outerShdw>
                </a:effectLst>
              </a:rPr>
              <a:t>misure di prevenzione</a:t>
            </a:r>
          </a:p>
        </p:txBody>
      </p:sp>
      <p:pic>
        <p:nvPicPr>
          <p:cNvPr id="7"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extLst>
      <p:ext uri="{BB962C8B-B14F-4D97-AF65-F5344CB8AC3E}">
        <p14:creationId xmlns:p14="http://schemas.microsoft.com/office/powerpoint/2010/main" val="223230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5"/>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DF301920-5226-4421-AAC6-783B31B4C00F}" type="slidenum">
              <a:rPr lang="it-IT" altLang="it-IT" sz="1000" i="1" smtClean="0">
                <a:solidFill>
                  <a:srgbClr val="FFFFFF"/>
                </a:solidFill>
              </a:rPr>
              <a:pPr>
                <a:spcBef>
                  <a:spcPct val="0"/>
                </a:spcBef>
                <a:buSzTx/>
                <a:buFontTx/>
                <a:buNone/>
              </a:pPr>
              <a:t>14</a:t>
            </a:fld>
            <a:endParaRPr lang="it-IT" altLang="it-IT" sz="1000" i="1" dirty="0">
              <a:solidFill>
                <a:srgbClr val="FFFFFF"/>
              </a:solidFill>
            </a:endParaRPr>
          </a:p>
        </p:txBody>
      </p:sp>
      <p:sp>
        <p:nvSpPr>
          <p:cNvPr id="9220" name="Rectangle 18"/>
          <p:cNvSpPr>
            <a:spLocks noChangeArrowheads="1"/>
          </p:cNvSpPr>
          <p:nvPr/>
        </p:nvSpPr>
        <p:spPr bwMode="auto">
          <a:xfrm>
            <a:off x="323528" y="1052736"/>
            <a:ext cx="8424936" cy="537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07000"/>
              </a:lnSpc>
              <a:spcAft>
                <a:spcPts val="800"/>
              </a:spcAft>
              <a:buNone/>
            </a:pPr>
            <a:r>
              <a:rPr lang="es-ES" sz="2000" dirty="0">
                <a:latin typeface="+mn-lt"/>
                <a:ea typeface="Calibri" panose="020F0502020204030204" pitchFamily="34" charset="0"/>
                <a:cs typeface="Arial" panose="020B0604020202020204" pitchFamily="34" charset="0"/>
              </a:rPr>
              <a:t>El </a:t>
            </a:r>
            <a:r>
              <a:rPr lang="es-ES" sz="2000" dirty="0" err="1">
                <a:latin typeface="+mn-lt"/>
                <a:ea typeface="Calibri" panose="020F0502020204030204" pitchFamily="34" charset="0"/>
                <a:cs typeface="Arial" panose="020B0604020202020204" pitchFamily="34" charset="0"/>
              </a:rPr>
              <a:t>d.l.</a:t>
            </a:r>
            <a:r>
              <a:rPr lang="es-ES" sz="2000" dirty="0">
                <a:latin typeface="+mn-lt"/>
                <a:ea typeface="Calibri" panose="020F0502020204030204" pitchFamily="34" charset="0"/>
                <a:cs typeface="Arial" panose="020B0604020202020204" pitchFamily="34" charset="0"/>
              </a:rPr>
              <a:t> 7/2015 ha incorporado los presupuestos subjetivos para la aplicación de las medidas de prevención personales y patrimoniales suponiendo, en el art. 4 </a:t>
            </a:r>
            <a:r>
              <a:rPr lang="es-ES" sz="2000" dirty="0" err="1">
                <a:latin typeface="+mn-lt"/>
                <a:ea typeface="Calibri" panose="020F0502020204030204" pitchFamily="34" charset="0"/>
                <a:cs typeface="Arial" panose="020B0604020202020204" pitchFamily="34" charset="0"/>
              </a:rPr>
              <a:t>lett</a:t>
            </a:r>
            <a:r>
              <a:rPr lang="es-ES" sz="2000" dirty="0">
                <a:latin typeface="+mn-lt"/>
                <a:ea typeface="Calibri" panose="020F0502020204030204" pitchFamily="34" charset="0"/>
                <a:cs typeface="Arial" panose="020B0604020202020204" pitchFamily="34" charset="0"/>
              </a:rPr>
              <a:t>. d) del código antimafia, el caso de los que, operando en grupos o solos, dan inicio a actos preparatorios, objetivamente relevantes, finalizados, aparte que a cumplir delitos con un fin de terrorismo también internacional “a tomar parte en un conflicto en territorio externo en apoyo de una organización que persigue las finalidades terroristas cuyo el artículo 270- </a:t>
            </a:r>
            <a:r>
              <a:rPr lang="es-ES" sz="2000" dirty="0" err="1">
                <a:latin typeface="+mn-lt"/>
                <a:ea typeface="Calibri" panose="020F0502020204030204" pitchFamily="34" charset="0"/>
                <a:cs typeface="Arial" panose="020B0604020202020204" pitchFamily="34" charset="0"/>
              </a:rPr>
              <a:t>sexies</a:t>
            </a:r>
            <a:r>
              <a:rPr lang="es-ES" sz="2000" dirty="0">
                <a:latin typeface="+mn-lt"/>
                <a:ea typeface="Calibri" panose="020F0502020204030204" pitchFamily="34" charset="0"/>
                <a:cs typeface="Arial" panose="020B0604020202020204" pitchFamily="34" charset="0"/>
              </a:rPr>
              <a:t> del código penal”.</a:t>
            </a:r>
          </a:p>
          <a:p>
            <a:pPr>
              <a:lnSpc>
                <a:spcPct val="107000"/>
              </a:lnSpc>
              <a:spcAft>
                <a:spcPts val="800"/>
              </a:spcAft>
              <a:buNone/>
            </a:pPr>
            <a:r>
              <a:rPr lang="es-ES" sz="2000" dirty="0">
                <a:latin typeface="+mn-lt"/>
                <a:ea typeface="Calibri" panose="020F0502020204030204" pitchFamily="34" charset="0"/>
                <a:cs typeface="Arial" panose="020B0604020202020204" pitchFamily="34" charset="0"/>
              </a:rPr>
              <a:t>Al Procurador Nacional Antimafia también fue atribuido el poder de formular propuestas de aplicación de medidas de prevención personales y patrimoniales “en el ejercicio de funciones previstas en el art. 371-bis </a:t>
            </a:r>
            <a:r>
              <a:rPr lang="es-ES" sz="2000" dirty="0" err="1">
                <a:latin typeface="+mn-lt"/>
                <a:ea typeface="Calibri" panose="020F0502020204030204" pitchFamily="34" charset="0"/>
                <a:cs typeface="Arial" panose="020B0604020202020204" pitchFamily="34" charset="0"/>
              </a:rPr>
              <a:t>c.p.p</a:t>
            </a:r>
            <a:r>
              <a:rPr lang="es-ES" sz="2000" dirty="0">
                <a:latin typeface="+mn-lt"/>
                <a:ea typeface="Calibri" panose="020F0502020204030204" pitchFamily="34" charset="0"/>
                <a:cs typeface="Arial" panose="020B0604020202020204" pitchFamily="34" charset="0"/>
              </a:rPr>
              <a:t>” (art. 4 </a:t>
            </a:r>
            <a:r>
              <a:rPr lang="es-ES" sz="2000" dirty="0" err="1">
                <a:latin typeface="+mn-lt"/>
                <a:ea typeface="Calibri" panose="020F0502020204030204" pitchFamily="34" charset="0"/>
                <a:cs typeface="Arial" panose="020B0604020202020204" pitchFamily="34" charset="0"/>
              </a:rPr>
              <a:t>d.l.</a:t>
            </a:r>
            <a:r>
              <a:rPr lang="es-ES" sz="2000" dirty="0">
                <a:latin typeface="+mn-lt"/>
                <a:ea typeface="Calibri" panose="020F0502020204030204" pitchFamily="34" charset="0"/>
                <a:cs typeface="Arial" panose="020B0604020202020204" pitchFamily="34" charset="0"/>
              </a:rPr>
              <a:t> 7/2015 que introduce el </a:t>
            </a:r>
            <a:r>
              <a:rPr lang="es-ES" sz="2000" dirty="0" err="1">
                <a:latin typeface="+mn-lt"/>
                <a:ea typeface="Calibri" panose="020F0502020204030204" pitchFamily="34" charset="0"/>
                <a:cs typeface="Arial" panose="020B0604020202020204" pitchFamily="34" charset="0"/>
              </a:rPr>
              <a:t>comma</a:t>
            </a:r>
            <a:r>
              <a:rPr lang="es-ES" sz="2000" dirty="0">
                <a:latin typeface="+mn-lt"/>
                <a:ea typeface="Calibri" panose="020F0502020204030204" pitchFamily="34" charset="0"/>
                <a:cs typeface="Arial" panose="020B0604020202020204" pitchFamily="34" charset="0"/>
              </a:rPr>
              <a:t> 2-</a:t>
            </a:r>
            <a:r>
              <a:rPr lang="es-ES" sz="2000" i="1" dirty="0">
                <a:latin typeface="+mn-lt"/>
                <a:ea typeface="Calibri" panose="020F0502020204030204" pitchFamily="34" charset="0"/>
                <a:cs typeface="Arial" panose="020B0604020202020204" pitchFamily="34" charset="0"/>
              </a:rPr>
              <a:t>bis</a:t>
            </a:r>
            <a:r>
              <a:rPr lang="es-ES" sz="2000" dirty="0">
                <a:latin typeface="+mn-lt"/>
                <a:ea typeface="Calibri" panose="020F0502020204030204" pitchFamily="34" charset="0"/>
                <a:cs typeface="Arial" panose="020B0604020202020204" pitchFamily="34" charset="0"/>
              </a:rPr>
              <a:t> </a:t>
            </a:r>
            <a:r>
              <a:rPr lang="es-ES" sz="2000" dirty="0" err="1">
                <a:latin typeface="+mn-lt"/>
                <a:ea typeface="Calibri" panose="020F0502020204030204" pitchFamily="34" charset="0"/>
                <a:cs typeface="Arial" panose="020B0604020202020204" pitchFamily="34" charset="0"/>
              </a:rPr>
              <a:t>all’art</a:t>
            </a:r>
            <a:r>
              <a:rPr lang="es-ES" sz="2000" dirty="0">
                <a:latin typeface="+mn-lt"/>
                <a:ea typeface="Calibri" panose="020F0502020204030204" pitchFamily="34" charset="0"/>
                <a:cs typeface="Arial" panose="020B0604020202020204" pitchFamily="34" charset="0"/>
              </a:rPr>
              <a:t>. 9 del Código antimafia).   Las competencias en materia fueron ulteriormente definidas y ampliadas de la L. 17/1072017 </a:t>
            </a:r>
            <a:r>
              <a:rPr lang="es-ES" sz="2000" dirty="0" err="1">
                <a:latin typeface="+mn-lt"/>
                <a:ea typeface="Calibri" panose="020F0502020204030204" pitchFamily="34" charset="0"/>
                <a:cs typeface="Arial" panose="020B0604020202020204" pitchFamily="34" charset="0"/>
              </a:rPr>
              <a:t>N.161</a:t>
            </a:r>
            <a:r>
              <a:rPr lang="es-ES" sz="2000" dirty="0">
                <a:latin typeface="+mn-lt"/>
                <a:ea typeface="Calibri" panose="020F0502020204030204" pitchFamily="34" charset="0"/>
                <a:cs typeface="Arial" panose="020B0604020202020204" pitchFamily="34" charset="0"/>
              </a:rPr>
              <a:t>.</a:t>
            </a:r>
          </a:p>
          <a:p>
            <a:pPr algn="just"/>
            <a:endParaRPr lang="it-IT" sz="2000" dirty="0">
              <a:solidFill>
                <a:srgbClr val="FFFFFF"/>
              </a:solidFill>
            </a:endParaRPr>
          </a:p>
          <a:p>
            <a:pPr algn="just">
              <a:buNone/>
            </a:pPr>
            <a:endParaRPr lang="it-IT" sz="2000" dirty="0">
              <a:solidFill>
                <a:srgbClr val="FFFFFF"/>
              </a:solidFill>
            </a:endParaRPr>
          </a:p>
        </p:txBody>
      </p:sp>
      <p:sp>
        <p:nvSpPr>
          <p:cNvPr id="6"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a:p>
            <a:pPr>
              <a:buFontTx/>
              <a:buNone/>
              <a:defRPr/>
            </a:pPr>
            <a:r>
              <a:rPr lang="it-IT" altLang="it-IT" sz="1600" i="1" kern="0" dirty="0" smtClean="0">
                <a:solidFill>
                  <a:srgbClr val="FFFFFF"/>
                </a:solidFill>
                <a:effectLst>
                  <a:outerShdw blurRad="38100" dist="38100" dir="2700000" algn="tl">
                    <a:srgbClr val="000000"/>
                  </a:outerShdw>
                </a:effectLst>
              </a:rPr>
              <a:t>Le </a:t>
            </a:r>
            <a:r>
              <a:rPr lang="it-IT" altLang="it-IT" sz="1600" i="1" kern="0" dirty="0">
                <a:solidFill>
                  <a:srgbClr val="FFFFFF"/>
                </a:solidFill>
                <a:effectLst>
                  <a:outerShdw blurRad="38100" dist="38100" dir="2700000" algn="tl">
                    <a:srgbClr val="000000"/>
                  </a:outerShdw>
                </a:effectLst>
              </a:rPr>
              <a:t>misure di prevenzione</a:t>
            </a:r>
          </a:p>
        </p:txBody>
      </p:sp>
      <p:pic>
        <p:nvPicPr>
          <p:cNvPr id="7"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extLst>
      <p:ext uri="{BB962C8B-B14F-4D97-AF65-F5344CB8AC3E}">
        <p14:creationId xmlns:p14="http://schemas.microsoft.com/office/powerpoint/2010/main" val="336457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3"/>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55E8477D-E9CF-44DA-BB9A-0DB41E1195D7}" type="slidenum">
              <a:rPr lang="it-IT" altLang="it-IT" sz="1000" i="1" smtClean="0"/>
              <a:pPr>
                <a:spcBef>
                  <a:spcPct val="0"/>
                </a:spcBef>
                <a:buSzTx/>
                <a:buFontTx/>
                <a:buNone/>
              </a:pPr>
              <a:t>15</a:t>
            </a:fld>
            <a:endParaRPr lang="it-IT" altLang="it-IT" sz="1000" i="1" dirty="0"/>
          </a:p>
        </p:txBody>
      </p:sp>
      <p:sp>
        <p:nvSpPr>
          <p:cNvPr id="11267" name="Rectangle 1026"/>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4400">
              <a:solidFill>
                <a:schemeClr val="tx2"/>
              </a:solidFill>
            </a:endParaRPr>
          </a:p>
        </p:txBody>
      </p:sp>
      <p:sp>
        <p:nvSpPr>
          <p:cNvPr id="11268" name="Rectangle 1028"/>
          <p:cNvSpPr>
            <a:spLocks noChangeArrowheads="1"/>
          </p:cNvSpPr>
          <p:nvPr/>
        </p:nvSpPr>
        <p:spPr bwMode="auto">
          <a:xfrm>
            <a:off x="231453" y="980757"/>
            <a:ext cx="8496944" cy="573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07000"/>
              </a:lnSpc>
              <a:spcAft>
                <a:spcPts val="800"/>
              </a:spcAft>
              <a:buNone/>
            </a:pPr>
            <a:r>
              <a:rPr lang="it-IT" sz="1600" dirty="0">
                <a:latin typeface="Calibri" panose="020F0502020204030204" pitchFamily="34" charset="0"/>
                <a:ea typeface="Calibri" panose="020F0502020204030204" pitchFamily="34" charset="0"/>
                <a:cs typeface="Arial" panose="020B0604020202020204" pitchFamily="34" charset="0"/>
              </a:rPr>
              <a:t>El Procurador Nacional ademas garantiza:</a:t>
            </a:r>
            <a:endParaRPr lang="es-E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es-ES" sz="1600" dirty="0">
                <a:latin typeface="Calibri" panose="020F0502020204030204" pitchFamily="34" charset="0"/>
                <a:ea typeface="Calibri" panose="020F0502020204030204" pitchFamily="34" charset="0"/>
                <a:cs typeface="Arial" panose="020B0604020202020204" pitchFamily="34" charset="0"/>
              </a:rPr>
              <a:t>- entendimiento con los procuradores distritales interesados, asegura la conexión investigativa mediante Magistrados de su despacho;</a:t>
            </a:r>
          </a:p>
          <a:p>
            <a:pPr>
              <a:lnSpc>
                <a:spcPct val="107000"/>
              </a:lnSpc>
              <a:spcAft>
                <a:spcPts val="800"/>
              </a:spcAft>
              <a:buNone/>
            </a:pPr>
            <a:r>
              <a:rPr lang="es-ES" sz="1600" dirty="0">
                <a:latin typeface="Calibri" panose="020F0502020204030204" pitchFamily="34" charset="0"/>
                <a:ea typeface="Calibri" panose="020F0502020204030204" pitchFamily="34" charset="0"/>
                <a:cs typeface="Arial" panose="020B0604020202020204" pitchFamily="34" charset="0"/>
              </a:rPr>
              <a:t>- prevé a la adquisición y elaboración de noticias, informaciones y datos relativos a la criminalidad organizada y al terrorismo;</a:t>
            </a:r>
          </a:p>
          <a:p>
            <a:pPr>
              <a:lnSpc>
                <a:spcPct val="107000"/>
              </a:lnSpc>
              <a:spcAft>
                <a:spcPts val="800"/>
              </a:spcAft>
              <a:buNone/>
            </a:pPr>
            <a:r>
              <a:rPr lang="es-ES" sz="1600" dirty="0">
                <a:latin typeface="Calibri" panose="020F0502020204030204" pitchFamily="34" charset="0"/>
                <a:ea typeface="Calibri" panose="020F0502020204030204" pitchFamily="34" charset="0"/>
                <a:cs typeface="Arial" panose="020B0604020202020204" pitchFamily="34" charset="0"/>
              </a:rPr>
              <a:t>- en casos excepcionales y siempre con la finalidad de evitar inercias investigativas injustificadas y de asegurar el coordinamiento de las investigaciones, la avocación puede disponer de un procedimiento y asignar el tratamiento de ello a un Magistrado de la </a:t>
            </a:r>
            <a:r>
              <a:rPr lang="es-ES" sz="1600" dirty="0" err="1">
                <a:latin typeface="Calibri" panose="020F0502020204030204" pitchFamily="34" charset="0"/>
                <a:ea typeface="Calibri" panose="020F0502020204030204" pitchFamily="34" charset="0"/>
                <a:cs typeface="Arial" panose="020B0604020202020204" pitchFamily="34" charset="0"/>
              </a:rPr>
              <a:t>D.N.A</a:t>
            </a:r>
            <a:r>
              <a:rPr lang="es-ES" sz="1600" dirty="0">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es-ES" sz="1600" dirty="0">
                <a:latin typeface="Calibri" panose="020F0502020204030204" pitchFamily="34" charset="0"/>
                <a:ea typeface="Calibri" panose="020F0502020204030204" pitchFamily="34" charset="0"/>
                <a:cs typeface="Arial" panose="020B0604020202020204" pitchFamily="34" charset="0"/>
              </a:rPr>
              <a:t>expresar una opinión en ocasión de contrastes sumergidos entre despachos de oficinas públicas sobre competencia durante una investigación</a:t>
            </a:r>
          </a:p>
          <a:p>
            <a:pPr>
              <a:lnSpc>
                <a:spcPct val="107000"/>
              </a:lnSpc>
              <a:spcAft>
                <a:spcPts val="800"/>
              </a:spcAft>
            </a:pPr>
            <a:r>
              <a:rPr lang="es-ES" sz="1600" dirty="0">
                <a:latin typeface="Calibri" panose="020F0502020204030204" pitchFamily="34" charset="0"/>
                <a:ea typeface="Calibri" panose="020F0502020204030204" pitchFamily="34" charset="0"/>
                <a:cs typeface="Arial" panose="020B0604020202020204" pitchFamily="34" charset="0"/>
              </a:rPr>
              <a:t>acceder al registro de las noticas de delito, al registro cuyo articulo 81 del código de las leyes antimafia y de las medidas de prevención, cuyo el decreto legislativo</a:t>
            </a:r>
          </a:p>
          <a:p>
            <a:pPr>
              <a:lnSpc>
                <a:spcPct val="107000"/>
              </a:lnSpc>
              <a:spcAft>
                <a:spcPts val="800"/>
              </a:spcAft>
            </a:pPr>
            <a:r>
              <a:rPr lang="es-ES" sz="1600" dirty="0">
                <a:latin typeface="Calibri" panose="020F0502020204030204" pitchFamily="34" charset="0"/>
                <a:ea typeface="Calibri" panose="020F0502020204030204" pitchFamily="34" charset="0"/>
                <a:cs typeface="Arial" panose="020B0604020202020204" pitchFamily="34" charset="0"/>
              </a:rPr>
              <a:t>6 de septiembre 2011, </a:t>
            </a:r>
            <a:r>
              <a:rPr lang="es-ES" sz="1600" dirty="0" err="1">
                <a:latin typeface="Calibri" panose="020F0502020204030204" pitchFamily="34" charset="0"/>
                <a:ea typeface="Calibri" panose="020F0502020204030204" pitchFamily="34" charset="0"/>
                <a:cs typeface="Arial" panose="020B0604020202020204" pitchFamily="34" charset="0"/>
              </a:rPr>
              <a:t>n.159</a:t>
            </a:r>
            <a:r>
              <a:rPr lang="es-ES" sz="1600" dirty="0">
                <a:latin typeface="Calibri" panose="020F0502020204030204" pitchFamily="34" charset="0"/>
                <a:ea typeface="Calibri" panose="020F0502020204030204" pitchFamily="34" charset="0"/>
                <a:cs typeface="Arial" panose="020B0604020202020204" pitchFamily="34" charset="0"/>
              </a:rPr>
              <a:t> así como a todos los otros registros relativos al procedimiento penal y al procedimiento para la aplicación de medidas de prevención y al banco de datos logístico dedicado  a las procuras distritales y realizadas en el ámbito del bando de datos compartido de la Dirección Nacional Antimafia y Antiterrorismo”; pude solicitar , hacia individuos sospechosos de pertenecer  a asociaciones de carácter mafioso o por delitos de terrorismo, la ejecución de medidas de prevención personales y patrimoniales.</a:t>
            </a:r>
            <a:endParaRPr lang="es-E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269"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70" name="Group 1034"/>
          <p:cNvGrpSpPr>
            <a:grpSpLocks/>
          </p:cNvGrpSpPr>
          <p:nvPr/>
        </p:nvGrpSpPr>
        <p:grpSpPr bwMode="auto">
          <a:xfrm>
            <a:off x="7644342" y="142748"/>
            <a:ext cx="1150938" cy="1141412"/>
            <a:chOff x="4716" y="655"/>
            <a:chExt cx="576" cy="537"/>
          </a:xfrm>
        </p:grpSpPr>
        <p:graphicFrame>
          <p:nvGraphicFramePr>
            <p:cNvPr id="11274" name="Object 1030"/>
            <p:cNvGraphicFramePr>
              <a:graphicFrameLocks/>
            </p:cNvGraphicFramePr>
            <p:nvPr>
              <p:extLst>
                <p:ext uri="{D42A27DB-BD31-4B8C-83A1-F6EECF244321}">
                  <p14:modId xmlns:p14="http://schemas.microsoft.com/office/powerpoint/2010/main" val="2638180497"/>
                </p:ext>
              </p:extLst>
            </p:nvPr>
          </p:nvGraphicFramePr>
          <p:xfrm>
            <a:off x="4716" y="655"/>
            <a:ext cx="576" cy="537"/>
          </p:xfrm>
          <a:graphic>
            <a:graphicData uri="http://schemas.openxmlformats.org/presentationml/2006/ole">
              <mc:AlternateContent xmlns:mc="http://schemas.openxmlformats.org/markup-compatibility/2006">
                <mc:Choice xmlns:v="urn:schemas-microsoft-com:vml" Requires="v">
                  <p:oleObj spid="_x0000_s12111" name="ClipArt" r:id="rId4" imgW="1695450" imgH="3397250" progId="MS_ClipArt_Gallery.2">
                    <p:embed/>
                  </p:oleObj>
                </mc:Choice>
                <mc:Fallback>
                  <p:oleObj name="ClipArt" r:id="rId4" imgW="1695450" imgH="3397250" progId="MS_ClipArt_Gallery.2">
                    <p:embed/>
                    <p:pic>
                      <p:nvPicPr>
                        <p:cNvPr id="0" name="Object 10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 y="655"/>
                          <a:ext cx="576" cy="537"/>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1031"/>
            <p:cNvGraphicFramePr>
              <a:graphicFrameLocks/>
            </p:cNvGraphicFramePr>
            <p:nvPr>
              <p:extLst>
                <p:ext uri="{D42A27DB-BD31-4B8C-83A1-F6EECF244321}">
                  <p14:modId xmlns:p14="http://schemas.microsoft.com/office/powerpoint/2010/main" val="1496292261"/>
                </p:ext>
              </p:extLst>
            </p:nvPr>
          </p:nvGraphicFramePr>
          <p:xfrm>
            <a:off x="4834" y="778"/>
            <a:ext cx="342" cy="233"/>
          </p:xfrm>
          <a:graphic>
            <a:graphicData uri="http://schemas.openxmlformats.org/presentationml/2006/ole">
              <mc:AlternateContent xmlns:mc="http://schemas.openxmlformats.org/markup-compatibility/2006">
                <mc:Choice xmlns:v="urn:schemas-microsoft-com:vml" Requires="v">
                  <p:oleObj spid="_x0000_s12112" name="ClipArt" r:id="rId6" imgW="3452813" imgH="3459163" progId="MS_ClipArt_Gallery.2">
                    <p:embed/>
                  </p:oleObj>
                </mc:Choice>
                <mc:Fallback>
                  <p:oleObj name="ClipArt" r:id="rId6" imgW="3452813" imgH="3459163" progId="MS_ClipArt_Gallery.2">
                    <p:embed/>
                    <p:pic>
                      <p:nvPicPr>
                        <p:cNvPr id="0" name="Object 103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4" y="778"/>
                          <a:ext cx="34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a:p>
            <a:pPr>
              <a:buFontTx/>
              <a:buNone/>
              <a:defRPr/>
            </a:pPr>
            <a:r>
              <a:rPr lang="es-ES" altLang="it-IT" sz="1600" i="1" kern="0" dirty="0">
                <a:solidFill>
                  <a:schemeClr val="tx2"/>
                </a:solidFill>
                <a:effectLst>
                  <a:outerShdw blurRad="38100" dist="38100" dir="2700000" algn="tl">
                    <a:srgbClr val="000000"/>
                  </a:outerShdw>
                </a:effectLst>
              </a:rPr>
              <a:t>Poderes del fiscal nacional antimafia y antiterrorismo</a:t>
            </a:r>
            <a:endParaRPr lang="it-IT" altLang="it-IT" sz="1600" i="1" kern="0" dirty="0">
              <a:solidFill>
                <a:schemeClr val="tx2"/>
              </a:solidFill>
              <a:effectLst>
                <a:outerShdw blurRad="38100" dist="38100" dir="2700000" algn="tl">
                  <a:srgbClr val="000000"/>
                </a:outerShdw>
              </a:effectLst>
            </a:endParaRPr>
          </a:p>
        </p:txBody>
      </p:sp>
      <p:pic>
        <p:nvPicPr>
          <p:cNvPr id="13" name="Picture 3"/>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3"/>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it-IT" altLang="it-IT" sz="1000" i="1" dirty="0"/>
              <a:t>16</a:t>
            </a:r>
          </a:p>
        </p:txBody>
      </p:sp>
      <p:sp>
        <p:nvSpPr>
          <p:cNvPr id="13315" name="Rectangle 2"/>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4400">
              <a:solidFill>
                <a:schemeClr val="tx2"/>
              </a:solidFill>
            </a:endParaRPr>
          </a:p>
        </p:txBody>
      </p:sp>
      <p:sp>
        <p:nvSpPr>
          <p:cNvPr id="13316" name="Rectangle 4"/>
          <p:cNvSpPr>
            <a:spLocks noChangeArrowheads="1"/>
          </p:cNvSpPr>
          <p:nvPr/>
        </p:nvSpPr>
        <p:spPr bwMode="auto">
          <a:xfrm>
            <a:off x="323528" y="1492342"/>
            <a:ext cx="6094347" cy="163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s-ES" altLang="it-IT" sz="2000" dirty="0">
                <a:solidFill>
                  <a:schemeClr val="tx2"/>
                </a:solidFill>
                <a:cs typeface="Times New Roman" pitchFamily="18" charset="0"/>
              </a:rPr>
              <a:t>Para realizar el coordinamiento de investigación (entre Fuerzas de Policía) y procesuales (entre las distintas direcciones distritales empeñadas en investigaciones conectadas), el Procurador Nacional Antimafia puede impartir directivas específicas y convocar r</a:t>
            </a:r>
            <a:r>
              <a:rPr lang="es-ES" altLang="it-IT" sz="2000" b="1" dirty="0">
                <a:solidFill>
                  <a:schemeClr val="tx2"/>
                </a:solidFill>
                <a:cs typeface="Times New Roman" pitchFamily="18" charset="0"/>
              </a:rPr>
              <a:t>euniones</a:t>
            </a:r>
            <a:r>
              <a:rPr lang="es-ES" altLang="it-IT" sz="2000" dirty="0">
                <a:solidFill>
                  <a:schemeClr val="tx2"/>
                </a:solidFill>
                <a:cs typeface="Times New Roman" pitchFamily="18" charset="0"/>
              </a:rPr>
              <a:t>.</a:t>
            </a:r>
            <a:endParaRPr lang="it-IT" altLang="it-IT" sz="1800" dirty="0">
              <a:solidFill>
                <a:schemeClr val="tx2"/>
              </a:solidFill>
              <a:cs typeface="Times New Roman" pitchFamily="18" charset="0"/>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Rectangle 9"/>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4400">
              <a:solidFill>
                <a:schemeClr val="tx2"/>
              </a:solidFill>
            </a:endParaRPr>
          </a:p>
        </p:txBody>
      </p:sp>
      <p:graphicFrame>
        <p:nvGraphicFramePr>
          <p:cNvPr id="13319" name="Object 10"/>
          <p:cNvGraphicFramePr>
            <a:graphicFrameLocks/>
          </p:cNvGraphicFramePr>
          <p:nvPr/>
        </p:nvGraphicFramePr>
        <p:xfrm>
          <a:off x="6705600" y="1773238"/>
          <a:ext cx="1676400" cy="1350962"/>
        </p:xfrm>
        <a:graphic>
          <a:graphicData uri="http://schemas.openxmlformats.org/presentationml/2006/ole">
            <mc:AlternateContent xmlns:mc="http://schemas.openxmlformats.org/markup-compatibility/2006">
              <mc:Choice xmlns:v="urn:schemas-microsoft-com:vml" Requires="v">
                <p:oleObj spid="_x0000_s13902" name="ClipArt" r:id="rId4" imgW="11804515" imgH="9970851" progId="MS_ClipArt_Gallery.2">
                  <p:embed/>
                </p:oleObj>
              </mc:Choice>
              <mc:Fallback>
                <p:oleObj name="ClipArt" r:id="rId4" imgW="11804515" imgH="9970851" progId="MS_ClipArt_Gallery.2">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773238"/>
                        <a:ext cx="1676400" cy="1350962"/>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12"/>
          <p:cNvGraphicFramePr>
            <a:graphicFrameLocks/>
          </p:cNvGraphicFramePr>
          <p:nvPr>
            <p:extLst>
              <p:ext uri="{D42A27DB-BD31-4B8C-83A1-F6EECF244321}">
                <p14:modId xmlns:p14="http://schemas.microsoft.com/office/powerpoint/2010/main" val="4026213620"/>
              </p:ext>
            </p:extLst>
          </p:nvPr>
        </p:nvGraphicFramePr>
        <p:xfrm>
          <a:off x="467544" y="4149725"/>
          <a:ext cx="1727200" cy="1008063"/>
        </p:xfrm>
        <a:graphic>
          <a:graphicData uri="http://schemas.openxmlformats.org/presentationml/2006/ole">
            <mc:AlternateContent xmlns:mc="http://schemas.openxmlformats.org/markup-compatibility/2006">
              <mc:Choice xmlns:v="urn:schemas-microsoft-com:vml" Requires="v">
                <p:oleObj spid="_x0000_s13903" name="ClipArt" r:id="rId6" imgW="6484938" imgH="2278063" progId="MS_ClipArt_Gallery.2">
                  <p:embed/>
                </p:oleObj>
              </mc:Choice>
              <mc:Fallback>
                <p:oleObj name="ClipArt" r:id="rId6" imgW="6484938" imgH="2278063" progId="MS_ClipArt_Gallery.2">
                  <p:embed/>
                  <p:pic>
                    <p:nvPicPr>
                      <p:cNvPr id="0" name="Object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149725"/>
                        <a:ext cx="1727200" cy="10080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Rectangle 13"/>
          <p:cNvSpPr>
            <a:spLocks noChangeArrowheads="1"/>
          </p:cNvSpPr>
          <p:nvPr/>
        </p:nvSpPr>
        <p:spPr bwMode="auto">
          <a:xfrm>
            <a:off x="2413322" y="3124200"/>
            <a:ext cx="6407150" cy="378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s-ES" altLang="it-IT" sz="2000" dirty="0">
                <a:solidFill>
                  <a:schemeClr val="tx2"/>
                </a:solidFill>
                <a:cs typeface="Times New Roman" pitchFamily="18" charset="0"/>
              </a:rPr>
              <a:t>Entre los procuradores distritales interesados para resolver los casos de convergencia y/o solapamiento de investigaciones.</a:t>
            </a:r>
          </a:p>
          <a:p>
            <a:pPr>
              <a:spcBef>
                <a:spcPct val="0"/>
              </a:spcBef>
              <a:buSzTx/>
              <a:buFontTx/>
              <a:buNone/>
            </a:pPr>
            <a:r>
              <a:rPr lang="es-ES" altLang="it-IT" sz="2000" dirty="0">
                <a:solidFill>
                  <a:schemeClr val="tx2"/>
                </a:solidFill>
                <a:cs typeface="Times New Roman" pitchFamily="18" charset="0"/>
              </a:rPr>
              <a:t>Para satisfacer especificas exigencias de investigación o procesuales, el Procurador Nacional puede disponer de la Aplicación temporánea de magistrados de su despacho o de otros despachos de procura, para el tratamiento de procedimientos penales que se refieren a “delitos de mafia” o de “terrorismo”. La aplicación temporánea de Magistrados de la </a:t>
            </a:r>
            <a:r>
              <a:rPr lang="es-ES" altLang="it-IT" sz="2000" dirty="0" err="1">
                <a:solidFill>
                  <a:schemeClr val="tx2"/>
                </a:solidFill>
                <a:cs typeface="Times New Roman" pitchFamily="18" charset="0"/>
              </a:rPr>
              <a:t>D.N.A</a:t>
            </a:r>
            <a:r>
              <a:rPr lang="es-ES" altLang="it-IT" sz="2000" dirty="0">
                <a:solidFill>
                  <a:schemeClr val="tx2"/>
                </a:solidFill>
                <a:cs typeface="Times New Roman" pitchFamily="18" charset="0"/>
              </a:rPr>
              <a:t> puede ser dispuesta por el Procurador Nacional Antimafia hasta para el tratamiento de los procedimientos individuales de prevención</a:t>
            </a:r>
          </a:p>
        </p:txBody>
      </p:sp>
      <p:sp>
        <p:nvSpPr>
          <p:cNvPr id="12" name="Rectangle 26"/>
          <p:cNvSpPr txBox="1">
            <a:spLocks noChangeArrowheads="1"/>
          </p:cNvSpPr>
          <p:nvPr/>
        </p:nvSpPr>
        <p:spPr>
          <a:xfrm>
            <a:off x="755576" y="188640"/>
            <a:ext cx="7920880"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a:p>
            <a:pPr>
              <a:buFontTx/>
              <a:buNone/>
              <a:defRPr/>
            </a:pPr>
            <a:r>
              <a:rPr lang="es-ES" altLang="it-IT" sz="1600" i="1" kern="0" dirty="0" smtClean="0">
                <a:solidFill>
                  <a:schemeClr val="tx2"/>
                </a:solidFill>
                <a:effectLst>
                  <a:outerShdw blurRad="38100" dist="38100" dir="2700000" algn="tl">
                    <a:srgbClr val="000000"/>
                  </a:outerShdw>
                </a:effectLst>
              </a:rPr>
              <a:t>Poderes </a:t>
            </a:r>
            <a:r>
              <a:rPr lang="es-ES" altLang="it-IT" sz="1600" i="1" kern="0" dirty="0">
                <a:solidFill>
                  <a:schemeClr val="tx2"/>
                </a:solidFill>
                <a:effectLst>
                  <a:outerShdw blurRad="38100" dist="38100" dir="2700000" algn="tl">
                    <a:srgbClr val="000000"/>
                  </a:outerShdw>
                </a:effectLst>
              </a:rPr>
              <a:t>del fiscal nacional antimafia y antiterrorismo</a:t>
            </a:r>
            <a:r>
              <a:rPr lang="it-IT" altLang="it-IT" sz="1600" i="1" kern="0" dirty="0" smtClean="0">
                <a:solidFill>
                  <a:schemeClr val="tx2"/>
                </a:solidFill>
                <a:effectLst>
                  <a:outerShdw blurRad="38100" dist="38100" dir="2700000" algn="tl">
                    <a:srgbClr val="000000"/>
                  </a:outerShdw>
                </a:effectLst>
              </a:rPr>
              <a:t>(art</a:t>
            </a:r>
            <a:r>
              <a:rPr lang="it-IT" altLang="it-IT" sz="1600" i="1" kern="0" dirty="0">
                <a:solidFill>
                  <a:schemeClr val="tx2"/>
                </a:solidFill>
                <a:effectLst>
                  <a:outerShdw blurRad="38100" dist="38100" dir="2700000" algn="tl">
                    <a:srgbClr val="000000"/>
                  </a:outerShdw>
                </a:effectLst>
              </a:rPr>
              <a:t>. 371 bis, comma 2 c.p.p.)</a:t>
            </a:r>
          </a:p>
        </p:txBody>
      </p:sp>
      <p:pic>
        <p:nvPicPr>
          <p:cNvPr id="13" name="Picture 3"/>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ttore 1 13"/>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78549BAB-96A3-4B56-B4E9-087540656041}" type="slidenum">
              <a:rPr lang="it-IT" altLang="it-IT" sz="1000" i="1" smtClean="0"/>
              <a:pPr>
                <a:spcBef>
                  <a:spcPct val="0"/>
                </a:spcBef>
                <a:buSzTx/>
                <a:buFontTx/>
                <a:buNone/>
              </a:pPr>
              <a:t>17</a:t>
            </a:fld>
            <a:endParaRPr lang="it-IT" altLang="it-IT" sz="1000" i="1" dirty="0"/>
          </a:p>
        </p:txBody>
      </p:sp>
      <p:sp>
        <p:nvSpPr>
          <p:cNvPr id="14339" name="AutoShape 2"/>
          <p:cNvSpPr>
            <a:spLocks noChangeArrowheads="1"/>
          </p:cNvSpPr>
          <p:nvPr/>
        </p:nvSpPr>
        <p:spPr bwMode="auto">
          <a:xfrm flipV="1">
            <a:off x="762000" y="3124200"/>
            <a:ext cx="7391400" cy="3276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049 w 21600"/>
              <a:gd name="T13" fmla="*/ 5049 h 21600"/>
              <a:gd name="T14" fmla="*/ 16551 w 21600"/>
              <a:gd name="T15" fmla="*/ 16551 h 21600"/>
            </a:gdLst>
            <a:ahLst/>
            <a:cxnLst>
              <a:cxn ang="T8">
                <a:pos x="T0" y="T1"/>
              </a:cxn>
              <a:cxn ang="T9">
                <a:pos x="T2" y="T3"/>
              </a:cxn>
              <a:cxn ang="T10">
                <a:pos x="T4" y="T5"/>
              </a:cxn>
              <a:cxn ang="T11">
                <a:pos x="T6" y="T7"/>
              </a:cxn>
            </a:cxnLst>
            <a:rect l="T12" t="T13" r="T14" b="T15"/>
            <a:pathLst>
              <a:path w="21600" h="21600">
                <a:moveTo>
                  <a:pt x="0" y="0"/>
                </a:moveTo>
                <a:lnTo>
                  <a:pt x="6498" y="21600"/>
                </a:lnTo>
                <a:lnTo>
                  <a:pt x="15102" y="21600"/>
                </a:lnTo>
                <a:lnTo>
                  <a:pt x="21600" y="0"/>
                </a:lnTo>
                <a:lnTo>
                  <a:pt x="0" y="0"/>
                </a:lnTo>
                <a:close/>
              </a:path>
            </a:pathLst>
          </a:custGeom>
          <a:solidFill>
            <a:srgbClr val="FCFEB9"/>
          </a:solidFill>
          <a:ln w="12700">
            <a:solidFill>
              <a:srgbClr val="FCFEB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it-IT"/>
          </a:p>
        </p:txBody>
      </p:sp>
      <p:sp>
        <p:nvSpPr>
          <p:cNvPr id="14340" name="Rectangle 4"/>
          <p:cNvSpPr>
            <a:spLocks noChangeArrowheads="1"/>
          </p:cNvSpPr>
          <p:nvPr/>
        </p:nvSpPr>
        <p:spPr bwMode="auto">
          <a:xfrm>
            <a:off x="523056" y="892976"/>
            <a:ext cx="8153400" cy="18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es-ES" altLang="it-IT" sz="1400" dirty="0">
                <a:solidFill>
                  <a:schemeClr val="tx2"/>
                </a:solidFill>
                <a:cs typeface="Times New Roman" pitchFamily="18" charset="0"/>
              </a:rPr>
              <a:t>El Procurador Nacional, para ejecutar sus funciones, para los delitos previstos en el art. 51 </a:t>
            </a:r>
            <a:r>
              <a:rPr lang="es-ES" altLang="it-IT" sz="1400" dirty="0" err="1">
                <a:solidFill>
                  <a:schemeClr val="tx2"/>
                </a:solidFill>
                <a:cs typeface="Times New Roman" pitchFamily="18" charset="0"/>
              </a:rPr>
              <a:t>comma</a:t>
            </a:r>
            <a:r>
              <a:rPr lang="es-ES" altLang="it-IT" sz="1400" dirty="0">
                <a:solidFill>
                  <a:schemeClr val="tx2"/>
                </a:solidFill>
                <a:cs typeface="Times New Roman" pitchFamily="18" charset="0"/>
              </a:rPr>
              <a:t> 3 bis del código de procedimiento penal, dispone de los órganos de la policía jurídica especializada en el contraste a la criminalidad organizada (Dirección Investigativa Antimafia: de carácter </a:t>
            </a:r>
            <a:r>
              <a:rPr lang="es-ES" altLang="it-IT" sz="1400" dirty="0" err="1">
                <a:solidFill>
                  <a:schemeClr val="tx2"/>
                </a:solidFill>
                <a:cs typeface="Times New Roman" pitchFamily="18" charset="0"/>
              </a:rPr>
              <a:t>interforce</a:t>
            </a:r>
            <a:r>
              <a:rPr lang="es-ES" altLang="it-IT" sz="1400" dirty="0">
                <a:solidFill>
                  <a:schemeClr val="tx2"/>
                </a:solidFill>
                <a:cs typeface="Times New Roman" pitchFamily="18" charset="0"/>
              </a:rPr>
              <a:t> y competencia nacional, con funciones de </a:t>
            </a:r>
            <a:r>
              <a:rPr lang="es-ES" altLang="it-IT" sz="1400" dirty="0" err="1">
                <a:solidFill>
                  <a:schemeClr val="tx2"/>
                </a:solidFill>
                <a:cs typeface="Times New Roman" pitchFamily="18" charset="0"/>
              </a:rPr>
              <a:t>intelligence</a:t>
            </a:r>
            <a:r>
              <a:rPr lang="es-ES" altLang="it-IT" sz="1400" dirty="0">
                <a:solidFill>
                  <a:schemeClr val="tx2"/>
                </a:solidFill>
                <a:cs typeface="Times New Roman" pitchFamily="18" charset="0"/>
              </a:rPr>
              <a:t> en las investigaciones antimafia; Servicios centrales y interprovinciales de la Policía de Estado, del Arma de los carabineros y del órgano de la policía fiscal) y para delitos cuyos al 51 </a:t>
            </a:r>
            <a:r>
              <a:rPr lang="es-ES" altLang="it-IT" sz="1400" dirty="0" err="1">
                <a:solidFill>
                  <a:schemeClr val="tx2"/>
                </a:solidFill>
                <a:cs typeface="Times New Roman" pitchFamily="18" charset="0"/>
              </a:rPr>
              <a:t>comma</a:t>
            </a:r>
            <a:r>
              <a:rPr lang="es-ES" altLang="it-IT" sz="1400" dirty="0">
                <a:solidFill>
                  <a:schemeClr val="tx2"/>
                </a:solidFill>
                <a:cs typeface="Times New Roman" pitchFamily="18" charset="0"/>
              </a:rPr>
              <a:t> 3 </a:t>
            </a:r>
            <a:r>
              <a:rPr lang="es-ES" altLang="it-IT" sz="1400" dirty="0" err="1">
                <a:solidFill>
                  <a:schemeClr val="tx2"/>
                </a:solidFill>
                <a:cs typeface="Times New Roman" pitchFamily="18" charset="0"/>
              </a:rPr>
              <a:t>quater</a:t>
            </a:r>
            <a:r>
              <a:rPr lang="es-ES" altLang="it-IT" sz="1400" dirty="0">
                <a:solidFill>
                  <a:schemeClr val="tx2"/>
                </a:solidFill>
                <a:cs typeface="Times New Roman" pitchFamily="18" charset="0"/>
              </a:rPr>
              <a:t>, se “recurre”, impartiendo directivas miradas a regular su utilización durante las investigaciones.</a:t>
            </a:r>
          </a:p>
          <a:p>
            <a:pPr algn="just">
              <a:spcBef>
                <a:spcPct val="0"/>
              </a:spcBef>
              <a:buSzTx/>
              <a:buFontTx/>
              <a:buNone/>
            </a:pPr>
            <a:r>
              <a:rPr lang="es-ES" altLang="it-IT" sz="1400" dirty="0">
                <a:solidFill>
                  <a:schemeClr val="tx2"/>
                </a:solidFill>
                <a:cs typeface="Times New Roman" pitchFamily="18" charset="0"/>
              </a:rPr>
              <a:t>Tales órganos de policía jurídica se colocan, por ende, en una posición funcional subordinada al Procurador Nacional.</a:t>
            </a:r>
          </a:p>
        </p:txBody>
      </p:sp>
      <p:sp>
        <p:nvSpPr>
          <p:cNvPr id="14341" name="Rectangle 5"/>
          <p:cNvSpPr>
            <a:spLocks noChangeArrowheads="1"/>
          </p:cNvSpPr>
          <p:nvPr/>
        </p:nvSpPr>
        <p:spPr bwMode="auto">
          <a:xfrm>
            <a:off x="2483768" y="2914526"/>
            <a:ext cx="3960440" cy="298450"/>
          </a:xfrm>
          <a:prstGeom prst="rect">
            <a:avLst/>
          </a:prstGeom>
          <a:solidFill>
            <a:schemeClr val="tx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it-IT" altLang="it-IT" sz="1300" b="1" i="1" dirty="0">
                <a:solidFill>
                  <a:srgbClr val="000000"/>
                </a:solidFill>
              </a:rPr>
              <a:t>Procuratore Nazionale Antimafia e Antiterrorismo</a:t>
            </a:r>
            <a:endParaRPr lang="it-IT" altLang="it-IT" sz="1500" b="1" i="1" dirty="0">
              <a:solidFill>
                <a:srgbClr val="000000"/>
              </a:solidFill>
            </a:endParaRPr>
          </a:p>
        </p:txBody>
      </p:sp>
      <p:graphicFrame>
        <p:nvGraphicFramePr>
          <p:cNvPr id="14342" name="Object 6"/>
          <p:cNvGraphicFramePr>
            <a:graphicFrameLocks/>
          </p:cNvGraphicFramePr>
          <p:nvPr/>
        </p:nvGraphicFramePr>
        <p:xfrm>
          <a:off x="2971800" y="3581400"/>
          <a:ext cx="3840163" cy="2057400"/>
        </p:xfrm>
        <a:graphic>
          <a:graphicData uri="http://schemas.openxmlformats.org/presentationml/2006/ole">
            <mc:AlternateContent xmlns:mc="http://schemas.openxmlformats.org/markup-compatibility/2006">
              <mc:Choice xmlns:v="urn:schemas-microsoft-com:vml" Requires="v">
                <p:oleObj spid="_x0000_s20622" name="ClipArt" r:id="rId3" imgW="1638367" imgH="3333786" progId="MS_ClipArt_Gallery.2">
                  <p:embed/>
                </p:oleObj>
              </mc:Choice>
              <mc:Fallback>
                <p:oleObj name="ClipArt" r:id="rId3" imgW="1638367" imgH="3333786" progId="MS_ClipArt_Gallery.2">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81400"/>
                        <a:ext cx="38401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8"/>
          <p:cNvGraphicFramePr>
            <a:graphicFrameLocks/>
          </p:cNvGraphicFramePr>
          <p:nvPr/>
        </p:nvGraphicFramePr>
        <p:xfrm>
          <a:off x="3657600" y="4419600"/>
          <a:ext cx="585788" cy="596900"/>
        </p:xfrm>
        <a:graphic>
          <a:graphicData uri="http://schemas.openxmlformats.org/presentationml/2006/ole">
            <mc:AlternateContent xmlns:mc="http://schemas.openxmlformats.org/markup-compatibility/2006">
              <mc:Choice xmlns:v="urn:schemas-microsoft-com:vml" Requires="v">
                <p:oleObj spid="_x0000_s20623" name="Immagine bitmap" r:id="rId5" imgW="1979381" imgH="1990476" progId="Paint.Picture">
                  <p:embed/>
                </p:oleObj>
              </mc:Choice>
              <mc:Fallback>
                <p:oleObj name="Immagine bitmap" r:id="rId5" imgW="1979381" imgH="1990476" progId="Paint.Picture">
                  <p:embed/>
                  <p:pic>
                    <p:nvPicPr>
                      <p:cNvPr id="0" name="Objec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419600"/>
                        <a:ext cx="585788" cy="596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9"/>
          <p:cNvGraphicFramePr>
            <a:graphicFrameLocks/>
          </p:cNvGraphicFramePr>
          <p:nvPr/>
        </p:nvGraphicFramePr>
        <p:xfrm>
          <a:off x="4191000" y="5562600"/>
          <a:ext cx="596900" cy="596900"/>
        </p:xfrm>
        <a:graphic>
          <a:graphicData uri="http://schemas.openxmlformats.org/presentationml/2006/ole">
            <mc:AlternateContent xmlns:mc="http://schemas.openxmlformats.org/markup-compatibility/2006">
              <mc:Choice xmlns:v="urn:schemas-microsoft-com:vml" Requires="v">
                <p:oleObj spid="_x0000_s20624" name="Immagine bitmap" r:id="rId7" imgW="3276190" imgH="4198889" progId="Paint.Picture">
                  <p:embed/>
                </p:oleObj>
              </mc:Choice>
              <mc:Fallback>
                <p:oleObj name="Immagine bitmap" r:id="rId7" imgW="3276190" imgH="4198889" progId="Paint.Picture">
                  <p:embed/>
                  <p:pic>
                    <p:nvPicPr>
                      <p:cNvPr id="0" name="Object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562600"/>
                        <a:ext cx="596900" cy="596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10"/>
          <p:cNvGraphicFramePr>
            <a:graphicFrameLocks/>
          </p:cNvGraphicFramePr>
          <p:nvPr/>
        </p:nvGraphicFramePr>
        <p:xfrm>
          <a:off x="5562600" y="4724400"/>
          <a:ext cx="577850" cy="596900"/>
        </p:xfrm>
        <a:graphic>
          <a:graphicData uri="http://schemas.openxmlformats.org/presentationml/2006/ole">
            <mc:AlternateContent xmlns:mc="http://schemas.openxmlformats.org/markup-compatibility/2006">
              <mc:Choice xmlns:v="urn:schemas-microsoft-com:vml" Requires="v">
                <p:oleObj spid="_x0000_s20625" name="Immagine bitmap" r:id="rId9" imgW="3598096" imgH="4314286" progId="Paint.Picture">
                  <p:embed/>
                </p:oleObj>
              </mc:Choice>
              <mc:Fallback>
                <p:oleObj name="Immagine bitmap" r:id="rId9" imgW="3598096" imgH="4314286" progId="Paint.Picture">
                  <p:embed/>
                  <p:pic>
                    <p:nvPicPr>
                      <p:cNvPr id="0" name="Object 1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4724400"/>
                        <a:ext cx="577850" cy="596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6" name="Rectangle 11"/>
          <p:cNvSpPr>
            <a:spLocks noChangeArrowheads="1"/>
          </p:cNvSpPr>
          <p:nvPr/>
        </p:nvSpPr>
        <p:spPr bwMode="auto">
          <a:xfrm>
            <a:off x="2362200" y="5638800"/>
            <a:ext cx="1828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it-IT" altLang="it-IT" sz="1500" b="1" i="1">
                <a:solidFill>
                  <a:srgbClr val="000000"/>
                </a:solidFill>
              </a:rPr>
              <a:t>Guardia</a:t>
            </a:r>
            <a:r>
              <a:rPr lang="it-IT" altLang="it-IT" sz="1500">
                <a:solidFill>
                  <a:srgbClr val="000000"/>
                </a:solidFill>
              </a:rPr>
              <a:t>      [</a:t>
            </a:r>
            <a:r>
              <a:rPr lang="it-IT" altLang="it-IT" sz="1000">
                <a:solidFill>
                  <a:srgbClr val="000000"/>
                </a:solidFill>
              </a:rPr>
              <a:t>S.C.I.C.O. -</a:t>
            </a:r>
            <a:r>
              <a:rPr lang="it-IT" altLang="it-IT" sz="1500">
                <a:solidFill>
                  <a:srgbClr val="000000"/>
                </a:solidFill>
              </a:rPr>
              <a:t> </a:t>
            </a:r>
            <a:endParaRPr lang="it-IT" altLang="it-IT" sz="1500" b="1" i="1">
              <a:solidFill>
                <a:srgbClr val="000000"/>
              </a:solidFill>
            </a:endParaRPr>
          </a:p>
          <a:p>
            <a:pPr>
              <a:spcBef>
                <a:spcPct val="0"/>
              </a:spcBef>
              <a:buSzTx/>
              <a:buFontTx/>
              <a:buNone/>
            </a:pPr>
            <a:r>
              <a:rPr lang="it-IT" altLang="it-IT" sz="1500" b="1" i="1">
                <a:solidFill>
                  <a:srgbClr val="000000"/>
                </a:solidFill>
              </a:rPr>
              <a:t>di Finanza  </a:t>
            </a:r>
            <a:r>
              <a:rPr lang="it-IT" altLang="it-IT" sz="1500">
                <a:solidFill>
                  <a:srgbClr val="000000"/>
                </a:solidFill>
              </a:rPr>
              <a:t>  </a:t>
            </a:r>
            <a:r>
              <a:rPr lang="it-IT" altLang="it-IT" sz="1000">
                <a:solidFill>
                  <a:srgbClr val="000000"/>
                </a:solidFill>
              </a:rPr>
              <a:t> G.I.C.O.]</a:t>
            </a:r>
            <a:r>
              <a:rPr lang="it-IT" altLang="it-IT" sz="1500" b="1" i="1"/>
              <a:t>          </a:t>
            </a:r>
          </a:p>
        </p:txBody>
      </p:sp>
      <p:sp>
        <p:nvSpPr>
          <p:cNvPr id="14347" name="Rectangle 12"/>
          <p:cNvSpPr>
            <a:spLocks noChangeArrowheads="1"/>
          </p:cNvSpPr>
          <p:nvPr/>
        </p:nvSpPr>
        <p:spPr bwMode="auto">
          <a:xfrm>
            <a:off x="2057400" y="4419600"/>
            <a:ext cx="16684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it-IT" altLang="it-IT" sz="1500" b="1" i="1">
                <a:solidFill>
                  <a:srgbClr val="000000"/>
                </a:solidFill>
              </a:rPr>
              <a:t>Polizia   </a:t>
            </a:r>
            <a:r>
              <a:rPr lang="it-IT" altLang="it-IT" sz="1500">
                <a:solidFill>
                  <a:srgbClr val="000000"/>
                </a:solidFill>
              </a:rPr>
              <a:t>[</a:t>
            </a:r>
            <a:r>
              <a:rPr lang="it-IT" altLang="it-IT" sz="1000">
                <a:solidFill>
                  <a:srgbClr val="000000"/>
                </a:solidFill>
              </a:rPr>
              <a:t>S.C.O. - Sez. </a:t>
            </a:r>
            <a:endParaRPr lang="it-IT" altLang="it-IT" sz="1500" b="1" i="1">
              <a:solidFill>
                <a:srgbClr val="000000"/>
              </a:solidFill>
            </a:endParaRPr>
          </a:p>
          <a:p>
            <a:pPr>
              <a:spcBef>
                <a:spcPct val="0"/>
              </a:spcBef>
              <a:buSzTx/>
              <a:buFontTx/>
              <a:buNone/>
            </a:pPr>
            <a:r>
              <a:rPr lang="it-IT" altLang="it-IT" sz="1500" b="1" i="1">
                <a:solidFill>
                  <a:srgbClr val="000000"/>
                </a:solidFill>
              </a:rPr>
              <a:t> di Stato    </a:t>
            </a:r>
            <a:r>
              <a:rPr lang="it-IT" altLang="it-IT" sz="1000">
                <a:solidFill>
                  <a:srgbClr val="000000"/>
                </a:solidFill>
              </a:rPr>
              <a:t>Crim. Org. </a:t>
            </a:r>
            <a:r>
              <a:rPr lang="it-IT" altLang="it-IT" sz="1500">
                <a:solidFill>
                  <a:srgbClr val="000000"/>
                </a:solidFill>
              </a:rPr>
              <a:t>]</a:t>
            </a:r>
          </a:p>
        </p:txBody>
      </p:sp>
      <p:sp>
        <p:nvSpPr>
          <p:cNvPr id="14348" name="Rectangle 13"/>
          <p:cNvSpPr>
            <a:spLocks noChangeArrowheads="1"/>
          </p:cNvSpPr>
          <p:nvPr/>
        </p:nvSpPr>
        <p:spPr bwMode="auto">
          <a:xfrm>
            <a:off x="4876800" y="5334000"/>
            <a:ext cx="2743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it-IT" altLang="it-IT" sz="1500" b="1" i="1">
                <a:solidFill>
                  <a:srgbClr val="000000"/>
                </a:solidFill>
              </a:rPr>
              <a:t>Carabinieri </a:t>
            </a:r>
            <a:r>
              <a:rPr lang="it-IT" altLang="it-IT" sz="1500">
                <a:solidFill>
                  <a:srgbClr val="000000"/>
                </a:solidFill>
              </a:rPr>
              <a:t>[</a:t>
            </a:r>
            <a:r>
              <a:rPr lang="it-IT" altLang="it-IT" sz="1000">
                <a:solidFill>
                  <a:srgbClr val="000000"/>
                </a:solidFill>
              </a:rPr>
              <a:t>R.O.S. - Sezioni Anticrimine</a:t>
            </a:r>
            <a:r>
              <a:rPr lang="it-IT" altLang="it-IT" sz="1500">
                <a:solidFill>
                  <a:srgbClr val="000000"/>
                </a:solidFill>
              </a:rPr>
              <a:t>]</a:t>
            </a:r>
          </a:p>
        </p:txBody>
      </p:sp>
      <p:sp>
        <p:nvSpPr>
          <p:cNvPr id="14349" name="Rectangle 14"/>
          <p:cNvSpPr>
            <a:spLocks noChangeArrowheads="1"/>
          </p:cNvSpPr>
          <p:nvPr/>
        </p:nvSpPr>
        <p:spPr bwMode="auto">
          <a:xfrm>
            <a:off x="4191000" y="4038600"/>
            <a:ext cx="26130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it-IT" altLang="it-IT" sz="1500" b="1" i="1">
                <a:solidFill>
                  <a:srgbClr val="000000"/>
                </a:solidFill>
              </a:rPr>
              <a:t>D.I.A. </a:t>
            </a:r>
            <a:r>
              <a:rPr lang="it-IT" altLang="it-IT" sz="1500">
                <a:solidFill>
                  <a:srgbClr val="000000"/>
                </a:solidFill>
              </a:rPr>
              <a:t>[</a:t>
            </a:r>
            <a:r>
              <a:rPr lang="it-IT" altLang="it-IT" sz="1000">
                <a:solidFill>
                  <a:srgbClr val="000000"/>
                </a:solidFill>
              </a:rPr>
              <a:t>Direzione Investigativa Antimafia </a:t>
            </a:r>
            <a:r>
              <a:rPr lang="it-IT" altLang="it-IT" sz="1500">
                <a:solidFill>
                  <a:srgbClr val="000000"/>
                </a:solidFill>
              </a:rPr>
              <a:t>]</a:t>
            </a:r>
          </a:p>
        </p:txBody>
      </p:sp>
      <p:sp>
        <p:nvSpPr>
          <p:cNvPr id="14350" name="Rectangle 16"/>
          <p:cNvSpPr>
            <a:spLocks noChangeArrowheads="1"/>
          </p:cNvSpPr>
          <p:nvPr/>
        </p:nvSpPr>
        <p:spPr bwMode="auto">
          <a:xfrm>
            <a:off x="4171950" y="3038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p>
        </p:txBody>
      </p:sp>
      <p:pic>
        <p:nvPicPr>
          <p:cNvPr id="14351"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3352800"/>
            <a:ext cx="8001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p:txBody>
      </p:sp>
      <p:pic>
        <p:nvPicPr>
          <p:cNvPr id="22" name="Picture 3"/>
          <p:cNvPicPr>
            <a:picLocks noChangeAspect="1" noChangeArrowheads="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Connettore 1 22"/>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D24BB445-953F-464A-BC13-82ACBFD7292C}" type="slidenum">
              <a:rPr lang="it-IT" altLang="it-IT" sz="1000" i="1" smtClean="0"/>
              <a:pPr>
                <a:spcBef>
                  <a:spcPct val="0"/>
                </a:spcBef>
                <a:buSzTx/>
                <a:buFontTx/>
                <a:buNone/>
              </a:pPr>
              <a:t>18</a:t>
            </a:fld>
            <a:endParaRPr lang="it-IT" altLang="it-IT" sz="1000" i="1" dirty="0"/>
          </a:p>
        </p:txBody>
      </p:sp>
      <p:sp>
        <p:nvSpPr>
          <p:cNvPr id="15363" name="Rectangle 26"/>
          <p:cNvSpPr>
            <a:spLocks noChangeArrowheads="1"/>
          </p:cNvSpPr>
          <p:nvPr/>
        </p:nvSpPr>
        <p:spPr bwMode="auto">
          <a:xfrm>
            <a:off x="611560" y="1700808"/>
            <a:ext cx="8064896" cy="45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es-ES" altLang="it-IT" sz="1800" dirty="0">
                <a:solidFill>
                  <a:schemeClr val="tx2"/>
                </a:solidFill>
                <a:cs typeface="Times New Roman" pitchFamily="18" charset="0"/>
              </a:rPr>
              <a:t>El Procurador Nacional tiene facultades de proceder a visitas personales con las personas privadas de libertad internadas, sin necesidad de pedir autorización por parte de otras autoridades (visitas de investigación).</a:t>
            </a:r>
          </a:p>
          <a:p>
            <a:pPr algn="just">
              <a:spcBef>
                <a:spcPct val="0"/>
              </a:spcBef>
              <a:buSzTx/>
              <a:buFontTx/>
              <a:buNone/>
            </a:pPr>
            <a:r>
              <a:rPr lang="es-ES" altLang="it-IT" sz="1800" dirty="0">
                <a:solidFill>
                  <a:schemeClr val="tx2"/>
                </a:solidFill>
                <a:cs typeface="Times New Roman" pitchFamily="18" charset="0"/>
              </a:rPr>
              <a:t>Durante las visitas de investigación no puede ser presente el defensor y esto porque las investigaciones recopiladas mediante tal acto no tienen ningún valor procesual y pueden ser utilizadas solamente para el desarrollo de las investigaciones.</a:t>
            </a:r>
          </a:p>
          <a:p>
            <a:pPr algn="just">
              <a:spcBef>
                <a:spcPct val="0"/>
              </a:spcBef>
              <a:buSzTx/>
              <a:buFontTx/>
              <a:buNone/>
            </a:pPr>
            <a:r>
              <a:rPr lang="es-ES" altLang="it-IT" sz="1800" dirty="0">
                <a:solidFill>
                  <a:schemeClr val="tx2"/>
                </a:solidFill>
                <a:cs typeface="Times New Roman" pitchFamily="18" charset="0"/>
              </a:rPr>
              <a:t>Durante las visitas de investigación con personas privadas de libertad o internadas pueden ser realizadas por el personal de policía jurídica que pertenece a los órganos especializados en el contraste a la criminalidad organizada, en tal caso deben ser autorizadas por el Ministerio de Justicia y/o por el Publico Ministerio relevante.</a:t>
            </a:r>
          </a:p>
          <a:p>
            <a:pPr algn="just">
              <a:spcBef>
                <a:spcPct val="0"/>
              </a:spcBef>
              <a:buSzTx/>
              <a:buFontTx/>
              <a:buNone/>
            </a:pPr>
            <a:endParaRPr lang="es-ES" altLang="it-IT" sz="1800" dirty="0">
              <a:solidFill>
                <a:schemeClr val="tx2"/>
              </a:solidFill>
              <a:cs typeface="Times New Roman" pitchFamily="18" charset="0"/>
            </a:endParaRPr>
          </a:p>
          <a:p>
            <a:pPr algn="just">
              <a:spcBef>
                <a:spcPct val="0"/>
              </a:spcBef>
              <a:buSzTx/>
              <a:buFontTx/>
              <a:buNone/>
            </a:pPr>
            <a:endParaRPr lang="es-ES" altLang="it-IT" sz="1800" dirty="0">
              <a:solidFill>
                <a:schemeClr val="tx2"/>
              </a:solidFill>
              <a:cs typeface="Times New Roman" pitchFamily="18" charset="0"/>
            </a:endParaRPr>
          </a:p>
          <a:p>
            <a:pPr algn="just">
              <a:spcBef>
                <a:spcPct val="0"/>
              </a:spcBef>
              <a:buSzTx/>
              <a:buFontTx/>
              <a:buNone/>
            </a:pPr>
            <a:endParaRPr lang="es-ES" altLang="it-IT" sz="1800" dirty="0">
              <a:solidFill>
                <a:schemeClr val="tx2"/>
              </a:solidFill>
              <a:cs typeface="Times New Roman" pitchFamily="18" charset="0"/>
            </a:endParaRPr>
          </a:p>
          <a:p>
            <a:pPr algn="just">
              <a:spcBef>
                <a:spcPct val="0"/>
              </a:spcBef>
              <a:buSzTx/>
              <a:buFontTx/>
              <a:buNone/>
            </a:pPr>
            <a:r>
              <a:rPr lang="es-ES" altLang="it-IT" sz="1800" dirty="0">
                <a:solidFill>
                  <a:schemeClr val="tx2"/>
                </a:solidFill>
                <a:cs typeface="Times New Roman" pitchFamily="18" charset="0"/>
              </a:rPr>
              <a:t>Al procurador nacional deben ser comunicadas las visitas de investigación realizadas por la policía jurídica y de los servicios de Seguridad con personas privadas de libertas o internadas por delitos de “mafia” o de “terrorismo”.</a:t>
            </a:r>
          </a:p>
        </p:txBody>
      </p:sp>
      <p:sp>
        <p:nvSpPr>
          <p:cNvPr id="6" name="Rectangle 26"/>
          <p:cNvSpPr txBox="1">
            <a:spLocks noChangeArrowheads="1"/>
          </p:cNvSpPr>
          <p:nvPr/>
        </p:nvSpPr>
        <p:spPr>
          <a:xfrm>
            <a:off x="755576" y="188640"/>
            <a:ext cx="7704856"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a:p>
            <a:pPr>
              <a:buFontTx/>
              <a:buNone/>
              <a:defRPr/>
            </a:pPr>
            <a:r>
              <a:rPr lang="it-IT" altLang="it-IT" sz="1600" i="1" kern="0" dirty="0" smtClean="0">
                <a:solidFill>
                  <a:schemeClr val="tx2"/>
                </a:solidFill>
                <a:effectLst>
                  <a:outerShdw blurRad="38100" dist="38100" dir="2700000" algn="tl">
                    <a:srgbClr val="000000"/>
                  </a:outerShdw>
                </a:effectLst>
              </a:rPr>
              <a:t>Colloqui </a:t>
            </a:r>
            <a:r>
              <a:rPr lang="it-IT" altLang="it-IT" sz="1600" i="1" kern="0" dirty="0">
                <a:solidFill>
                  <a:schemeClr val="tx2"/>
                </a:solidFill>
                <a:effectLst>
                  <a:outerShdw blurRad="38100" dist="38100" dir="2700000" algn="tl">
                    <a:srgbClr val="000000"/>
                  </a:outerShdw>
                </a:effectLst>
              </a:rPr>
              <a:t>a fini investigativi - </a:t>
            </a:r>
            <a:r>
              <a:rPr lang="it-IT" altLang="it-IT" sz="1400" i="1" kern="0" dirty="0">
                <a:solidFill>
                  <a:schemeClr val="tx2"/>
                </a:solidFill>
                <a:effectLst>
                  <a:outerShdw blurRad="38100" dist="38100" dir="2700000" algn="tl">
                    <a:srgbClr val="000000"/>
                  </a:outerShdw>
                </a:effectLst>
              </a:rPr>
              <a:t>(art. 18 bis L. . 26 luglio 1975, n. 354 – Ordinamento penitenziario)</a:t>
            </a:r>
            <a:endParaRPr lang="it-IT" altLang="it-IT" sz="1600" i="1" kern="0" dirty="0">
              <a:solidFill>
                <a:schemeClr val="tx2"/>
              </a:solidFill>
              <a:effectLst>
                <a:outerShdw blurRad="38100" dist="38100" dir="2700000" algn="tl">
                  <a:srgbClr val="000000"/>
                </a:outerShdw>
              </a:effectLst>
            </a:endParaRPr>
          </a:p>
        </p:txBody>
      </p:sp>
      <p:pic>
        <p:nvPicPr>
          <p:cNvPr id="7"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bwMode="auto">
          <a:xfrm>
            <a:off x="232274" y="126876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3"/>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E5C326CA-20BE-4F21-995A-8ED29F349B12}" type="slidenum">
              <a:rPr lang="it-IT" altLang="it-IT" sz="1000" i="1" smtClean="0"/>
              <a:pPr>
                <a:spcBef>
                  <a:spcPct val="0"/>
                </a:spcBef>
                <a:buSzTx/>
                <a:buFontTx/>
                <a:buNone/>
              </a:pPr>
              <a:t>19</a:t>
            </a:fld>
            <a:endParaRPr lang="it-IT" altLang="it-IT" sz="1000" i="1" dirty="0"/>
          </a:p>
        </p:txBody>
      </p:sp>
      <p:sp>
        <p:nvSpPr>
          <p:cNvPr id="16387" name="Rectangle 1027"/>
          <p:cNvSpPr>
            <a:spLocks noChangeArrowheads="1"/>
          </p:cNvSpPr>
          <p:nvPr/>
        </p:nvSpPr>
        <p:spPr bwMode="auto">
          <a:xfrm>
            <a:off x="611560" y="1341438"/>
            <a:ext cx="7992888" cy="378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es-ES" altLang="it-IT" sz="1600" dirty="0"/>
              <a:t>Considerando las actividades realizadas en el contraste a la criminalidad organizada, la Dirección Nacional Antimafia y Antiterrorismo:</a:t>
            </a:r>
          </a:p>
          <a:p>
            <a:pPr algn="just">
              <a:spcBef>
                <a:spcPct val="0"/>
              </a:spcBef>
              <a:buSzTx/>
              <a:buFontTx/>
              <a:buNone/>
            </a:pPr>
            <a:r>
              <a:rPr lang="it-IT" altLang="it-IT" sz="1200" dirty="0">
                <a:cs typeface="Times New Roman" pitchFamily="18" charset="0"/>
              </a:rPr>
              <a:t> </a:t>
            </a:r>
          </a:p>
          <a:p>
            <a:pPr algn="just">
              <a:spcBef>
                <a:spcPct val="0"/>
              </a:spcBef>
              <a:buSzTx/>
              <a:buFont typeface="Wingdings" pitchFamily="2" charset="2"/>
              <a:buChar char="q"/>
            </a:pPr>
            <a:r>
              <a:rPr lang="it-IT" altLang="it-IT" sz="1600" dirty="0">
                <a:cs typeface="Times New Roman" pitchFamily="18" charset="0"/>
              </a:rPr>
              <a:t> </a:t>
            </a:r>
            <a:r>
              <a:rPr lang="es-ES" altLang="it-IT" sz="1600" dirty="0"/>
              <a:t>Forma parte del Comité de Seguridad Financiera instituido en el ámbito de la estrategia de contraste a las actividades conectadas al terrorismo internacional;</a:t>
            </a:r>
          </a:p>
          <a:p>
            <a:pPr algn="just">
              <a:spcBef>
                <a:spcPct val="0"/>
              </a:spcBef>
              <a:buSzTx/>
              <a:buNone/>
            </a:pPr>
            <a:endParaRPr lang="it-IT" altLang="it-IT" sz="1200" dirty="0"/>
          </a:p>
          <a:p>
            <a:pPr algn="just">
              <a:spcBef>
                <a:spcPct val="0"/>
              </a:spcBef>
              <a:buSzTx/>
              <a:buFont typeface="Wingdings" pitchFamily="2" charset="2"/>
              <a:buChar char="q"/>
            </a:pPr>
            <a:r>
              <a:rPr lang="it-IT" altLang="it-IT" sz="1600" dirty="0"/>
              <a:t> </a:t>
            </a:r>
            <a:r>
              <a:rPr lang="es-ES" altLang="it-IT" sz="1600" dirty="0"/>
              <a:t>Forma parte de la agencia nacional para la administración y el destino de los bienes secuestrados e incautados a la criminalidad organizada;</a:t>
            </a:r>
          </a:p>
          <a:p>
            <a:pPr algn="just">
              <a:spcBef>
                <a:spcPct val="0"/>
              </a:spcBef>
              <a:buSzTx/>
              <a:buNone/>
            </a:pPr>
            <a:endParaRPr lang="es-ES" altLang="it-IT" sz="1600" dirty="0"/>
          </a:p>
          <a:p>
            <a:pPr algn="just">
              <a:spcBef>
                <a:spcPct val="0"/>
              </a:spcBef>
              <a:buSzTx/>
              <a:buFont typeface="Wingdings" pitchFamily="2" charset="2"/>
              <a:buChar char="q"/>
            </a:pPr>
            <a:r>
              <a:rPr lang="it-IT" altLang="it-IT" sz="1600" dirty="0"/>
              <a:t> </a:t>
            </a:r>
            <a:r>
              <a:rPr lang="es-ES" altLang="it-IT" sz="1600" dirty="0"/>
              <a:t>Forma parte del Comité de coordinamiento para la alta vigilancia de las grandes operas públicas para las especificas atribuciones en materia de prevención y represión de los tentativos de infiltración mafiosa en las licitaciones públicas;</a:t>
            </a:r>
          </a:p>
          <a:p>
            <a:pPr algn="just">
              <a:spcBef>
                <a:spcPct val="0"/>
              </a:spcBef>
              <a:buSzTx/>
              <a:buNone/>
            </a:pPr>
            <a:endParaRPr lang="it-IT" altLang="it-IT" sz="1200" dirty="0"/>
          </a:p>
          <a:p>
            <a:pPr algn="just">
              <a:spcBef>
                <a:spcPct val="0"/>
              </a:spcBef>
              <a:buSzTx/>
              <a:buFont typeface="Wingdings" pitchFamily="2" charset="2"/>
              <a:buChar char="q"/>
            </a:pPr>
            <a:r>
              <a:rPr lang="es-ES" altLang="it-IT" sz="1600" dirty="0"/>
              <a:t>Es recibidora de copias de las rogatorias, tanto activas como </a:t>
            </a:r>
            <a:r>
              <a:rPr lang="es-ES" altLang="it-IT" sz="1600"/>
              <a:t>pasivas;</a:t>
            </a:r>
          </a:p>
          <a:p>
            <a:pPr algn="just">
              <a:spcBef>
                <a:spcPct val="0"/>
              </a:spcBef>
              <a:buSzTx/>
              <a:buNone/>
            </a:pPr>
            <a:endParaRPr lang="it-IT" altLang="it-IT" sz="1200" dirty="0"/>
          </a:p>
          <a:p>
            <a:pPr algn="just">
              <a:spcBef>
                <a:spcPct val="0"/>
              </a:spcBef>
              <a:buSzTx/>
              <a:buFont typeface="Wingdings" pitchFamily="2" charset="2"/>
              <a:buChar char="q"/>
            </a:pPr>
            <a:r>
              <a:rPr lang="es-ES" altLang="it-IT" sz="1600" dirty="0"/>
              <a:t>Accede al banco de datos nacional única de la documentación antimafia</a:t>
            </a:r>
            <a:endParaRPr lang="it-IT" altLang="it-IT" sz="1600" dirty="0"/>
          </a:p>
        </p:txBody>
      </p:sp>
      <p:grpSp>
        <p:nvGrpSpPr>
          <p:cNvPr id="16389" name="Group 1039"/>
          <p:cNvGrpSpPr>
            <a:grpSpLocks/>
          </p:cNvGrpSpPr>
          <p:nvPr/>
        </p:nvGrpSpPr>
        <p:grpSpPr bwMode="auto">
          <a:xfrm>
            <a:off x="4085006" y="4005263"/>
            <a:ext cx="4591013" cy="2631281"/>
            <a:chOff x="1307" y="1714"/>
            <a:chExt cx="3065" cy="2340"/>
          </a:xfrm>
        </p:grpSpPr>
        <p:grpSp>
          <p:nvGrpSpPr>
            <p:cNvPr id="16391" name="Group 1040"/>
            <p:cNvGrpSpPr>
              <a:grpSpLocks noChangeAspect="1"/>
            </p:cNvGrpSpPr>
            <p:nvPr/>
          </p:nvGrpSpPr>
          <p:grpSpPr bwMode="auto">
            <a:xfrm>
              <a:off x="1307" y="1714"/>
              <a:ext cx="2848" cy="1836"/>
              <a:chOff x="2623" y="1986"/>
              <a:chExt cx="3546" cy="2287"/>
            </a:xfrm>
          </p:grpSpPr>
          <p:sp>
            <p:nvSpPr>
              <p:cNvPr id="16393" name="AutoShape 1041"/>
              <p:cNvSpPr>
                <a:spLocks noChangeAspect="1" noChangeArrowheads="1" noTextEdit="1"/>
              </p:cNvSpPr>
              <p:nvPr/>
            </p:nvSpPr>
            <p:spPr bwMode="auto">
              <a:xfrm>
                <a:off x="4700" y="1986"/>
                <a:ext cx="1469"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16394" name="Picture 1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 y="3324"/>
                <a:ext cx="1505"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6392" name="Object 1043"/>
            <p:cNvGraphicFramePr>
              <a:graphicFrameLocks noChangeAspect="1"/>
            </p:cNvGraphicFramePr>
            <p:nvPr>
              <p:extLst>
                <p:ext uri="{D42A27DB-BD31-4B8C-83A1-F6EECF244321}">
                  <p14:modId xmlns:p14="http://schemas.microsoft.com/office/powerpoint/2010/main" val="1375665980"/>
                </p:ext>
              </p:extLst>
            </p:nvPr>
          </p:nvGraphicFramePr>
          <p:xfrm>
            <a:off x="2760" y="3099"/>
            <a:ext cx="1612" cy="955"/>
          </p:xfrm>
          <a:graphic>
            <a:graphicData uri="http://schemas.openxmlformats.org/presentationml/2006/ole">
              <mc:AlternateContent xmlns:mc="http://schemas.openxmlformats.org/markup-compatibility/2006">
                <mc:Choice xmlns:v="urn:schemas-microsoft-com:vml" Requires="v">
                  <p:oleObj spid="_x0000_s16681" r:id="rId4" imgW="1905266" imgH="1190476" progId="MSPhotoEd.3">
                    <p:embed/>
                  </p:oleObj>
                </mc:Choice>
                <mc:Fallback>
                  <p:oleObj r:id="rId4" imgW="1905266" imgH="1190476" progId="MSPhotoEd.3">
                    <p:embed/>
                    <p:pic>
                      <p:nvPicPr>
                        <p:cNvPr id="0" name="Object 10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0" y="3099"/>
                          <a:ext cx="1612" cy="95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a:solidFill>
                  <a:schemeClr val="tx2"/>
                </a:solidFill>
                <a:effectLst>
                  <a:outerShdw blurRad="38100" dist="38100" dir="2700000" algn="tl">
                    <a:srgbClr val="000000"/>
                  </a:outerShdw>
                </a:effectLst>
              </a:rPr>
              <a:t>DIRECCIÓN NACIONAL ANTIMAFIA Y ANTITERRORISMO</a:t>
            </a:r>
          </a:p>
          <a:p>
            <a:pPr>
              <a:buFontTx/>
              <a:buNone/>
              <a:defRPr/>
            </a:pPr>
            <a:r>
              <a:rPr lang="it-IT" altLang="it-IT" sz="1600" i="1" kern="0" smtClean="0">
                <a:solidFill>
                  <a:schemeClr val="tx2"/>
                </a:solidFill>
                <a:effectLst>
                  <a:outerShdw blurRad="38100" dist="38100" dir="2700000" algn="tl">
                    <a:srgbClr val="000000"/>
                  </a:outerShdw>
                </a:effectLst>
              </a:rPr>
              <a:t>Attribuzioni </a:t>
            </a:r>
            <a:r>
              <a:rPr lang="it-IT" altLang="it-IT" sz="1600" i="1" kern="0" dirty="0">
                <a:solidFill>
                  <a:schemeClr val="tx2"/>
                </a:solidFill>
                <a:effectLst>
                  <a:outerShdw blurRad="38100" dist="38100" dir="2700000" algn="tl">
                    <a:srgbClr val="000000"/>
                  </a:outerShdw>
                </a:effectLst>
              </a:rPr>
              <a:t>su specifiche materie</a:t>
            </a:r>
          </a:p>
        </p:txBody>
      </p:sp>
      <p:pic>
        <p:nvPicPr>
          <p:cNvPr id="12" name="Picture 3"/>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nettore 1 12"/>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numero diapositiva 3"/>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2FA4FD90-9680-4334-8E59-51C3D6F091E9}" type="slidenum">
              <a:rPr lang="it-IT" altLang="it-IT" sz="1000" i="1" smtClean="0"/>
              <a:pPr>
                <a:spcBef>
                  <a:spcPct val="0"/>
                </a:spcBef>
                <a:buSzTx/>
                <a:buFontTx/>
                <a:buNone/>
              </a:pPr>
              <a:t>2</a:t>
            </a:fld>
            <a:endParaRPr lang="it-IT" altLang="it-IT" sz="1000" i="1" dirty="0"/>
          </a:p>
        </p:txBody>
      </p:sp>
      <p:sp>
        <p:nvSpPr>
          <p:cNvPr id="3075" name="Rectangle 26"/>
          <p:cNvSpPr>
            <a:spLocks noChangeArrowheads="1"/>
          </p:cNvSpPr>
          <p:nvPr/>
        </p:nvSpPr>
        <p:spPr bwMode="auto">
          <a:xfrm>
            <a:off x="459296" y="474617"/>
            <a:ext cx="815340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defTabSz="762000">
              <a:spcBef>
                <a:spcPct val="20000"/>
              </a:spcBef>
              <a:buSzPct val="100000"/>
              <a:buChar char="•"/>
              <a:defRPr sz="3200">
                <a:solidFill>
                  <a:schemeClr val="tx1"/>
                </a:solidFill>
                <a:latin typeface="Times New Roman" pitchFamily="18" charset="0"/>
              </a:defRPr>
            </a:lvl1pPr>
            <a:lvl2pPr marL="57150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it-IT" altLang="it-IT" sz="1400" dirty="0"/>
          </a:p>
          <a:p>
            <a:pPr algn="ctr">
              <a:spcBef>
                <a:spcPct val="0"/>
              </a:spcBef>
              <a:buSzTx/>
              <a:buFontTx/>
              <a:buNone/>
            </a:pPr>
            <a:endParaRPr lang="es-ES" altLang="it-IT" sz="2000" dirty="0" smtClean="0">
              <a:solidFill>
                <a:schemeClr val="tx2"/>
              </a:solidFill>
            </a:endParaRPr>
          </a:p>
          <a:p>
            <a:pPr algn="ctr">
              <a:spcBef>
                <a:spcPct val="0"/>
              </a:spcBef>
              <a:buSzTx/>
              <a:buFontTx/>
              <a:buNone/>
            </a:pPr>
            <a:r>
              <a:rPr lang="es-ES" altLang="it-IT" sz="2000" dirty="0" smtClean="0">
                <a:solidFill>
                  <a:schemeClr val="tx2"/>
                </a:solidFill>
              </a:rPr>
              <a:t>La </a:t>
            </a:r>
            <a:r>
              <a:rPr lang="es-ES" altLang="it-IT" sz="2000" b="1" dirty="0" smtClean="0"/>
              <a:t>Direcci</a:t>
            </a:r>
            <a:r>
              <a:rPr lang="es-ES" altLang="it-IT" sz="2000" b="1" dirty="0" smtClean="0">
                <a:latin typeface="Arial"/>
                <a:cs typeface="Arial"/>
              </a:rPr>
              <a:t>ó</a:t>
            </a:r>
            <a:r>
              <a:rPr lang="es-ES" altLang="it-IT" sz="2000" b="1" dirty="0" smtClean="0"/>
              <a:t>n </a:t>
            </a:r>
            <a:r>
              <a:rPr lang="es-ES" altLang="it-IT" sz="2000" b="1" dirty="0"/>
              <a:t>Nacional </a:t>
            </a:r>
            <a:r>
              <a:rPr lang="es-ES" altLang="it-IT" sz="2000" b="1" dirty="0" smtClean="0"/>
              <a:t>Antimafia</a:t>
            </a:r>
            <a:r>
              <a:rPr lang="es-ES" altLang="it-IT" sz="2000" b="1" dirty="0"/>
              <a:t> </a:t>
            </a:r>
            <a:r>
              <a:rPr lang="es-ES" altLang="it-IT" sz="2000" b="1" dirty="0" smtClean="0"/>
              <a:t>y </a:t>
            </a:r>
            <a:r>
              <a:rPr lang="es-ES" altLang="it-IT" sz="2000" b="1" dirty="0" smtClean="0"/>
              <a:t>Antiterrorismo</a:t>
            </a:r>
            <a:r>
              <a:rPr lang="es-ES" altLang="it-IT" sz="2000" dirty="0" smtClean="0"/>
              <a:t>, </a:t>
            </a:r>
            <a:r>
              <a:rPr lang="es-ES" altLang="it-IT" sz="2000" dirty="0"/>
              <a:t>ha sido pensada y empujada por </a:t>
            </a:r>
            <a:r>
              <a:rPr lang="es-ES" altLang="it-IT" sz="2000" dirty="0">
                <a:cs typeface="Times New Roman" pitchFamily="18" charset="0"/>
              </a:rPr>
              <a:t>Giovanni Falcone </a:t>
            </a:r>
          </a:p>
          <a:p>
            <a:pPr algn="ctr">
              <a:spcBef>
                <a:spcPct val="0"/>
              </a:spcBef>
              <a:buSzTx/>
              <a:buFontTx/>
              <a:buNone/>
            </a:pPr>
            <a:r>
              <a:rPr lang="es-ES" altLang="it-IT" sz="2000" dirty="0">
                <a:cs typeface="Times New Roman" pitchFamily="18" charset="0"/>
              </a:rPr>
              <a:t>(magistrado asesinado por la mafia el 23 de mayo de1992) </a:t>
            </a:r>
          </a:p>
          <a:p>
            <a:pPr algn="ctr">
              <a:spcBef>
                <a:spcPct val="0"/>
              </a:spcBef>
              <a:buSzTx/>
              <a:buFontTx/>
              <a:buNone/>
            </a:pPr>
            <a:r>
              <a:rPr lang="es-ES" altLang="it-IT" sz="2000" dirty="0">
                <a:cs typeface="Times New Roman" pitchFamily="18" charset="0"/>
              </a:rPr>
              <a:t>Ha sido creada por decreto ley </a:t>
            </a:r>
            <a:r>
              <a:rPr lang="es-ES" altLang="it-IT" sz="2000" dirty="0"/>
              <a:t>n.367</a:t>
            </a:r>
            <a:r>
              <a:rPr lang="es-ES" altLang="it-IT" sz="2000" dirty="0">
                <a:cs typeface="Times New Roman" pitchFamily="18" charset="0"/>
              </a:rPr>
              <a:t> el </a:t>
            </a:r>
            <a:r>
              <a:rPr lang="es-ES" altLang="it-IT" sz="2000" dirty="0"/>
              <a:t>20 de noviembre  de1991.</a:t>
            </a:r>
          </a:p>
          <a:p>
            <a:pPr algn="ctr">
              <a:spcBef>
                <a:spcPct val="0"/>
              </a:spcBef>
              <a:buSzTx/>
              <a:buNone/>
            </a:pPr>
            <a:r>
              <a:rPr lang="es-ES" altLang="it-IT" sz="2000" dirty="0"/>
              <a:t>Al mismo tiempo fueron creadas </a:t>
            </a:r>
            <a:r>
              <a:rPr lang="es-ES" altLang="it-IT" sz="2000" b="1" dirty="0"/>
              <a:t>26 Direcciones distritales Antimafia</a:t>
            </a:r>
            <a:r>
              <a:rPr lang="es-ES" altLang="it-IT" sz="2000" dirty="0"/>
              <a:t> </a:t>
            </a:r>
            <a:r>
              <a:rPr lang="es-ES" altLang="it-IT" sz="2000" dirty="0">
                <a:cs typeface="Times New Roman" pitchFamily="18" charset="0"/>
              </a:rPr>
              <a:t>para hacer mas eficaz la lucha </a:t>
            </a:r>
            <a:r>
              <a:rPr lang="es-ES" altLang="it-IT" sz="2000" dirty="0" smtClean="0">
                <a:cs typeface="Times New Roman" pitchFamily="18" charset="0"/>
              </a:rPr>
              <a:t>al </a:t>
            </a:r>
            <a:r>
              <a:rPr lang="es-ES" sz="2000" dirty="0"/>
              <a:t>crimen organizado</a:t>
            </a:r>
          </a:p>
          <a:p>
            <a:pPr algn="ctr">
              <a:spcBef>
                <a:spcPct val="0"/>
              </a:spcBef>
              <a:buSzTx/>
              <a:buFontTx/>
              <a:buNone/>
            </a:pPr>
            <a:r>
              <a:rPr lang="es-ES" altLang="it-IT" sz="2000" dirty="0" smtClean="0">
                <a:cs typeface="Times New Roman" pitchFamily="18" charset="0"/>
              </a:rPr>
              <a:t>de </a:t>
            </a:r>
            <a:r>
              <a:rPr lang="es-ES" altLang="it-IT" sz="2000" dirty="0">
                <a:cs typeface="Times New Roman" pitchFamily="18" charset="0"/>
              </a:rPr>
              <a:t>tipo mafioso.</a:t>
            </a:r>
          </a:p>
          <a:p>
            <a:pPr algn="ctr">
              <a:spcBef>
                <a:spcPct val="0"/>
              </a:spcBef>
              <a:buSzTx/>
              <a:buFontTx/>
              <a:buNone/>
            </a:pPr>
            <a:r>
              <a:rPr lang="es-ES" altLang="it-IT" sz="2000" dirty="0">
                <a:cs typeface="Times New Roman" pitchFamily="18" charset="0"/>
              </a:rPr>
              <a:t>En 2015 se ampliaron las competencias y se encargo la DNAA también de la coordinación de las investigaciones en materia de antiterrorismo que son desarrolladas por las Procuras distritales. </a:t>
            </a:r>
          </a:p>
          <a:p>
            <a:pPr algn="ctr">
              <a:spcBef>
                <a:spcPct val="0"/>
              </a:spcBef>
              <a:buSzTx/>
              <a:buFontTx/>
              <a:buNone/>
            </a:pPr>
            <a:r>
              <a:rPr lang="es-ES" altLang="it-IT" sz="2000" dirty="0">
                <a:cs typeface="Times New Roman" pitchFamily="18" charset="0"/>
              </a:rPr>
              <a:t>El objetivo de la </a:t>
            </a:r>
            <a:r>
              <a:rPr lang="es-ES" altLang="it-IT" sz="2000" b="1" dirty="0" smtClean="0">
                <a:cs typeface="Times New Roman" pitchFamily="18" charset="0"/>
              </a:rPr>
              <a:t>DNA</a:t>
            </a:r>
            <a:r>
              <a:rPr lang="es-ES" altLang="it-IT" sz="2000" dirty="0" smtClean="0">
                <a:cs typeface="Times New Roman" pitchFamily="18" charset="0"/>
              </a:rPr>
              <a:t> </a:t>
            </a:r>
            <a:r>
              <a:rPr lang="es-ES" altLang="it-IT" sz="2000" dirty="0">
                <a:cs typeface="Times New Roman" pitchFamily="18" charset="0"/>
              </a:rPr>
              <a:t>y de las Procuras </a:t>
            </a:r>
            <a:r>
              <a:rPr lang="es-ES" altLang="it-IT" sz="2000" dirty="0">
                <a:solidFill>
                  <a:schemeClr val="tx2"/>
                </a:solidFill>
                <a:cs typeface="Times New Roman" pitchFamily="18" charset="0"/>
              </a:rPr>
              <a:t>distritales:</a:t>
            </a:r>
          </a:p>
          <a:p>
            <a:pPr lvl="1" algn="just">
              <a:spcBef>
                <a:spcPct val="0"/>
              </a:spcBef>
              <a:buSzTx/>
              <a:buFont typeface="Wingdings" pitchFamily="2" charset="2"/>
              <a:buChar char="q"/>
            </a:pPr>
            <a:r>
              <a:rPr lang="es-ES" altLang="it-IT" sz="2000" dirty="0">
                <a:solidFill>
                  <a:schemeClr val="tx2"/>
                </a:solidFill>
                <a:cs typeface="Times New Roman" pitchFamily="18" charset="0"/>
              </a:rPr>
              <a:t> concentrar las investigaciones en materia de crimen organizado y terrorismo en estructuras altamente calificadas donde operan magistrados con especifica profesionalidad;</a:t>
            </a:r>
          </a:p>
          <a:p>
            <a:pPr lvl="1" algn="just">
              <a:spcBef>
                <a:spcPct val="0"/>
              </a:spcBef>
              <a:buSzTx/>
              <a:buFont typeface="Wingdings" pitchFamily="2" charset="2"/>
              <a:buChar char="q"/>
            </a:pPr>
            <a:r>
              <a:rPr lang="es-ES" altLang="it-IT" sz="2000" dirty="0">
                <a:solidFill>
                  <a:schemeClr val="tx2"/>
                </a:solidFill>
                <a:cs typeface="Times New Roman" pitchFamily="18" charset="0"/>
              </a:rPr>
              <a:t> crear en la </a:t>
            </a:r>
            <a:r>
              <a:rPr lang="es-ES" altLang="it-IT" sz="2000" dirty="0" smtClean="0">
                <a:solidFill>
                  <a:schemeClr val="tx2"/>
                </a:solidFill>
                <a:cs typeface="Times New Roman" pitchFamily="18" charset="0"/>
              </a:rPr>
              <a:t>DNA </a:t>
            </a:r>
            <a:r>
              <a:rPr lang="es-ES" altLang="it-IT" sz="2000" dirty="0">
                <a:solidFill>
                  <a:schemeClr val="tx2"/>
                </a:solidFill>
                <a:cs typeface="Times New Roman" pitchFamily="18" charset="0"/>
              </a:rPr>
              <a:t>el centro para la coordinación y el empuje en las investigaciones además de ser la central de adquisición de las informaciones. </a:t>
            </a:r>
            <a:endParaRPr lang="it-IT" altLang="it-IT" sz="2000" dirty="0">
              <a:solidFill>
                <a:schemeClr val="tx2"/>
              </a:solidFill>
              <a:cs typeface="Times New Roman" pitchFamily="18" charset="0"/>
            </a:endParaRPr>
          </a:p>
        </p:txBody>
      </p:sp>
      <p:sp>
        <p:nvSpPr>
          <p:cNvPr id="6" name="Rectangle 26"/>
          <p:cNvSpPr txBox="1">
            <a:spLocks noChangeArrowheads="1"/>
          </p:cNvSpPr>
          <p:nvPr/>
        </p:nvSpPr>
        <p:spPr>
          <a:xfrm>
            <a:off x="899592" y="260649"/>
            <a:ext cx="633670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lgn="ctr">
              <a:buFontTx/>
              <a:buNone/>
              <a:defRPr/>
            </a:pPr>
            <a:r>
              <a:rPr lang="it-IT" altLang="it-IT" sz="1800" dirty="0">
                <a:solidFill>
                  <a:schemeClr val="tx2"/>
                </a:solidFill>
                <a:effectLst>
                  <a:outerShdw blurRad="38100" dist="38100" dir="2700000" algn="tl">
                    <a:srgbClr val="000000"/>
                  </a:outerShdw>
                </a:effectLst>
              </a:rPr>
              <a:t>DIRECCIÓN NACIONAL ANTIMAFIA Y ANTITERRORISMO</a:t>
            </a:r>
          </a:p>
        </p:txBody>
      </p:sp>
      <p:pic>
        <p:nvPicPr>
          <p:cNvPr id="7"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1 7"/>
          <p:cNvCxnSpPr/>
          <p:nvPr/>
        </p:nvCxnSpPr>
        <p:spPr bwMode="auto">
          <a:xfrm>
            <a:off x="251520" y="836712"/>
            <a:ext cx="856895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3"/>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3CF8AC36-A5FA-43FA-92A5-7493342FDB56}" type="slidenum">
              <a:rPr lang="it-IT" altLang="it-IT" sz="1000" i="1" smtClean="0"/>
              <a:pPr>
                <a:spcBef>
                  <a:spcPct val="0"/>
                </a:spcBef>
                <a:buSzTx/>
                <a:buFontTx/>
                <a:buNone/>
              </a:pPr>
              <a:t>3</a:t>
            </a:fld>
            <a:endParaRPr lang="it-IT" altLang="it-IT" sz="1000" i="1" dirty="0"/>
          </a:p>
        </p:txBody>
      </p:sp>
      <p:sp>
        <p:nvSpPr>
          <p:cNvPr id="4100" name="Rectangle 1027"/>
          <p:cNvSpPr>
            <a:spLocks noChangeArrowheads="1"/>
          </p:cNvSpPr>
          <p:nvPr/>
        </p:nvSpPr>
        <p:spPr bwMode="auto">
          <a:xfrm>
            <a:off x="390525" y="1066022"/>
            <a:ext cx="8458200" cy="203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es-ES" altLang="it-IT" sz="1800" dirty="0">
                <a:solidFill>
                  <a:schemeClr val="tx2"/>
                </a:solidFill>
                <a:cs typeface="Times New Roman" pitchFamily="18" charset="0"/>
              </a:rPr>
              <a:t>La </a:t>
            </a:r>
            <a:r>
              <a:rPr lang="es-ES" altLang="it-IT" sz="1800" dirty="0" smtClean="0">
                <a:solidFill>
                  <a:schemeClr val="tx2"/>
                </a:solidFill>
                <a:cs typeface="Times New Roman" pitchFamily="18" charset="0"/>
              </a:rPr>
              <a:t>DNA </a:t>
            </a:r>
            <a:r>
              <a:rPr lang="es-ES" altLang="it-IT" sz="1800" dirty="0">
                <a:solidFill>
                  <a:schemeClr val="tx2"/>
                </a:solidFill>
                <a:cs typeface="Times New Roman" pitchFamily="18" charset="0"/>
              </a:rPr>
              <a:t>está compuesta por magistrados del publico Ministerio – órgano judiciario  que está a cargo de la dirección de las investigaciones y de la policía judiciaria – </a:t>
            </a:r>
          </a:p>
          <a:p>
            <a:pPr algn="just">
              <a:spcBef>
                <a:spcPct val="0"/>
              </a:spcBef>
              <a:buSzTx/>
              <a:buFontTx/>
              <a:buNone/>
            </a:pPr>
            <a:r>
              <a:rPr lang="es-ES" altLang="it-IT" sz="1800" dirty="0">
                <a:solidFill>
                  <a:schemeClr val="tx2"/>
                </a:solidFill>
                <a:cs typeface="Times New Roman" pitchFamily="18" charset="0"/>
              </a:rPr>
              <a:t>la </a:t>
            </a:r>
            <a:r>
              <a:rPr lang="es-ES" altLang="it-IT" sz="1800" dirty="0" smtClean="0">
                <a:solidFill>
                  <a:schemeClr val="tx2"/>
                </a:solidFill>
                <a:cs typeface="Times New Roman" pitchFamily="18" charset="0"/>
              </a:rPr>
              <a:t>DNA </a:t>
            </a:r>
            <a:r>
              <a:rPr lang="es-ES" altLang="it-IT" sz="1800" dirty="0">
                <a:solidFill>
                  <a:schemeClr val="tx2"/>
                </a:solidFill>
                <a:cs typeface="Times New Roman" pitchFamily="18" charset="0"/>
              </a:rPr>
              <a:t>ejercita el papel de </a:t>
            </a:r>
            <a:r>
              <a:rPr lang="es-ES" altLang="it-IT" sz="1800" b="1" dirty="0">
                <a:solidFill>
                  <a:schemeClr val="tx2"/>
                </a:solidFill>
                <a:cs typeface="Times New Roman" pitchFamily="18" charset="0"/>
              </a:rPr>
              <a:t>central para la coordinación investigativa para una eficaz organización de las investigaciones relativas a </a:t>
            </a:r>
            <a:r>
              <a:rPr lang="es-ES" altLang="it-IT" sz="1800" b="1" dirty="0">
                <a:cs typeface="Times New Roman" pitchFamily="18" charset="0"/>
              </a:rPr>
              <a:t>procedimientos penales,</a:t>
            </a:r>
            <a:r>
              <a:rPr lang="es-ES" altLang="it-IT" sz="1800" dirty="0">
                <a:solidFill>
                  <a:schemeClr val="tx2"/>
                </a:solidFill>
                <a:cs typeface="Times New Roman" pitchFamily="18" charset="0"/>
              </a:rPr>
              <a:t> </a:t>
            </a:r>
            <a:r>
              <a:rPr lang="es-ES" altLang="it-IT" sz="1800" i="1" dirty="0">
                <a:solidFill>
                  <a:schemeClr val="tx2"/>
                </a:solidFill>
                <a:cs typeface="Times New Roman" pitchFamily="18" charset="0"/>
              </a:rPr>
              <a:t>“delitos de mafia”</a:t>
            </a:r>
            <a:r>
              <a:rPr lang="es-ES" altLang="it-IT" sz="1800" dirty="0">
                <a:solidFill>
                  <a:schemeClr val="tx2"/>
                </a:solidFill>
                <a:cs typeface="Times New Roman" pitchFamily="18" charset="0"/>
              </a:rPr>
              <a:t> – mencionados en el art. 51 coma 3-</a:t>
            </a:r>
            <a:r>
              <a:rPr lang="es-ES" altLang="it-IT" sz="1800" i="1" dirty="0">
                <a:solidFill>
                  <a:schemeClr val="tx2"/>
                </a:solidFill>
                <a:cs typeface="Times New Roman" pitchFamily="18" charset="0"/>
              </a:rPr>
              <a:t>bis</a:t>
            </a:r>
            <a:r>
              <a:rPr lang="es-ES" altLang="it-IT" sz="1800" dirty="0">
                <a:solidFill>
                  <a:schemeClr val="tx2"/>
                </a:solidFill>
                <a:cs typeface="Times New Roman" pitchFamily="18" charset="0"/>
              </a:rPr>
              <a:t> y </a:t>
            </a:r>
            <a:r>
              <a:rPr lang="es-ES" altLang="it-IT" sz="1800" i="1" dirty="0">
                <a:solidFill>
                  <a:schemeClr val="tx2"/>
                </a:solidFill>
                <a:cs typeface="Times New Roman" pitchFamily="18" charset="0"/>
              </a:rPr>
              <a:t>“delitos de terrorismo” </a:t>
            </a:r>
            <a:r>
              <a:rPr lang="es-ES" altLang="it-IT" sz="1800" dirty="0">
                <a:solidFill>
                  <a:schemeClr val="tx2"/>
                </a:solidFill>
                <a:cs typeface="Times New Roman" pitchFamily="18" charset="0"/>
              </a:rPr>
              <a:t>indicados en el art.</a:t>
            </a:r>
            <a:r>
              <a:rPr lang="es-ES" altLang="it-IT" sz="1800" i="1" dirty="0">
                <a:solidFill>
                  <a:schemeClr val="tx2"/>
                </a:solidFill>
                <a:cs typeface="Times New Roman" pitchFamily="18" charset="0"/>
              </a:rPr>
              <a:t> </a:t>
            </a:r>
            <a:r>
              <a:rPr lang="es-ES" altLang="it-IT" sz="1800" dirty="0">
                <a:solidFill>
                  <a:schemeClr val="tx2"/>
                </a:solidFill>
                <a:cs typeface="Times New Roman" pitchFamily="18" charset="0"/>
              </a:rPr>
              <a:t>51 coma </a:t>
            </a:r>
            <a:r>
              <a:rPr lang="es-ES" altLang="it-IT" sz="1800" i="1" dirty="0">
                <a:solidFill>
                  <a:schemeClr val="tx2"/>
                </a:solidFill>
                <a:cs typeface="Times New Roman" pitchFamily="18" charset="0"/>
              </a:rPr>
              <a:t>3-quater </a:t>
            </a:r>
            <a:r>
              <a:rPr lang="es-ES" altLang="it-IT" sz="1800" dirty="0" err="1">
                <a:solidFill>
                  <a:schemeClr val="tx2"/>
                </a:solidFill>
                <a:cs typeface="Times New Roman" pitchFamily="18" charset="0"/>
              </a:rPr>
              <a:t>c.p.p</a:t>
            </a:r>
            <a:r>
              <a:rPr lang="es-ES" altLang="it-IT" sz="1800" dirty="0">
                <a:solidFill>
                  <a:schemeClr val="tx2"/>
                </a:solidFill>
                <a:cs typeface="Times New Roman" pitchFamily="18" charset="0"/>
              </a:rPr>
              <a:t>. – y a los procedimientos de prevención  </a:t>
            </a:r>
            <a:r>
              <a:rPr lang="es-ES" altLang="it-IT" sz="1800" b="1" dirty="0">
                <a:cs typeface="Times New Roman" pitchFamily="18" charset="0"/>
              </a:rPr>
              <a:t>antimafia y antiterrorismo </a:t>
            </a:r>
            <a:r>
              <a:rPr lang="es-ES" altLang="it-IT" sz="1800" dirty="0">
                <a:solidFill>
                  <a:schemeClr val="tx2"/>
                </a:solidFill>
                <a:cs typeface="Times New Roman" pitchFamily="18" charset="0"/>
              </a:rPr>
              <a:t>que son desarrollados por las Procuras distritales. </a:t>
            </a:r>
          </a:p>
        </p:txBody>
      </p:sp>
      <p:graphicFrame>
        <p:nvGraphicFramePr>
          <p:cNvPr id="4101" name="Object 1028"/>
          <p:cNvGraphicFramePr>
            <a:graphicFrameLocks/>
          </p:cNvGraphicFramePr>
          <p:nvPr>
            <p:extLst>
              <p:ext uri="{D42A27DB-BD31-4B8C-83A1-F6EECF244321}">
                <p14:modId xmlns:p14="http://schemas.microsoft.com/office/powerpoint/2010/main" val="596029439"/>
              </p:ext>
            </p:extLst>
          </p:nvPr>
        </p:nvGraphicFramePr>
        <p:xfrm>
          <a:off x="4763219" y="3200400"/>
          <a:ext cx="2905125" cy="3124200"/>
        </p:xfrm>
        <a:graphic>
          <a:graphicData uri="http://schemas.openxmlformats.org/presentationml/2006/ole">
            <mc:AlternateContent xmlns:mc="http://schemas.openxmlformats.org/markup-compatibility/2006">
              <mc:Choice xmlns:v="urn:schemas-microsoft-com:vml" Requires="v">
                <p:oleObj spid="_x0000_s4418" name="ClipArt" r:id="rId3" imgW="1638367" imgH="3333786" progId="MS_ClipArt_Gallery.2">
                  <p:embed/>
                </p:oleObj>
              </mc:Choice>
              <mc:Fallback>
                <p:oleObj name="ClipArt" r:id="rId3" imgW="1638367" imgH="3333786" progId="MS_ClipArt_Gallery.2">
                  <p:embed/>
                  <p:pic>
                    <p:nvPicPr>
                      <p:cNvPr id="0" name="Object 10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219" y="3200400"/>
                        <a:ext cx="29051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5" name="Rectangle 1055"/>
          <p:cNvSpPr>
            <a:spLocks noChangeArrowheads="1"/>
          </p:cNvSpPr>
          <p:nvPr/>
        </p:nvSpPr>
        <p:spPr bwMode="auto">
          <a:xfrm>
            <a:off x="390525" y="3302340"/>
            <a:ext cx="3744094" cy="258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es-ES" altLang="it-IT" sz="1800" dirty="0">
                <a:solidFill>
                  <a:schemeClr val="tx2"/>
                </a:solidFill>
                <a:cs typeface="Times New Roman" pitchFamily="18" charset="0"/>
              </a:rPr>
              <a:t>A cargo de la coordinación para todo el territorio nacional está el procurador Nacional o sus dos adjuntos o por los procuradores sustitutos.  </a:t>
            </a:r>
            <a:endParaRPr lang="es-ES" altLang="it-IT" sz="1800" dirty="0"/>
          </a:p>
          <a:p>
            <a:pPr algn="just">
              <a:spcBef>
                <a:spcPct val="0"/>
              </a:spcBef>
              <a:buSzTx/>
              <a:buFontTx/>
              <a:buNone/>
            </a:pPr>
            <a:r>
              <a:rPr lang="es-ES" altLang="it-IT" sz="1800" dirty="0"/>
              <a:t>La </a:t>
            </a:r>
            <a:r>
              <a:rPr lang="es-ES" altLang="it-IT" sz="1800" dirty="0" smtClean="0"/>
              <a:t>DNA</a:t>
            </a:r>
            <a:r>
              <a:rPr lang="es-ES" altLang="it-IT" sz="1800" dirty="0"/>
              <a:t>., no desarrolla directamente las investigaciones– a menos que no se encarga autónomamente en caso excepcionales– sino le coordina.</a:t>
            </a:r>
          </a:p>
        </p:txBody>
      </p:sp>
      <p:grpSp>
        <p:nvGrpSpPr>
          <p:cNvPr id="3" name="Gruppo 2"/>
          <p:cNvGrpSpPr/>
          <p:nvPr/>
        </p:nvGrpSpPr>
        <p:grpSpPr>
          <a:xfrm>
            <a:off x="4247331" y="3059113"/>
            <a:ext cx="4429125" cy="2890167"/>
            <a:chOff x="3059832" y="3059113"/>
            <a:chExt cx="4429125" cy="2890167"/>
          </a:xfrm>
        </p:grpSpPr>
        <p:grpSp>
          <p:nvGrpSpPr>
            <p:cNvPr id="4110" name="Group 1037"/>
            <p:cNvGrpSpPr>
              <a:grpSpLocks/>
            </p:cNvGrpSpPr>
            <p:nvPr/>
          </p:nvGrpSpPr>
          <p:grpSpPr bwMode="auto">
            <a:xfrm>
              <a:off x="6019800" y="4724400"/>
              <a:ext cx="358775" cy="536575"/>
              <a:chOff x="3832" y="3074"/>
              <a:chExt cx="226" cy="338"/>
            </a:xfrm>
          </p:grpSpPr>
          <p:sp>
            <p:nvSpPr>
              <p:cNvPr id="4128" name="Freeform 1038"/>
              <p:cNvSpPr>
                <a:spLocks/>
              </p:cNvSpPr>
              <p:nvPr/>
            </p:nvSpPr>
            <p:spPr bwMode="auto">
              <a:xfrm>
                <a:off x="3832" y="3076"/>
                <a:ext cx="220" cy="336"/>
              </a:xfrm>
              <a:custGeom>
                <a:avLst/>
                <a:gdLst>
                  <a:gd name="T0" fmla="*/ 214 w 220"/>
                  <a:gd name="T1" fmla="*/ 324 h 336"/>
                  <a:gd name="T2" fmla="*/ 217 w 220"/>
                  <a:gd name="T3" fmla="*/ 300 h 336"/>
                  <a:gd name="T4" fmla="*/ 219 w 220"/>
                  <a:gd name="T5" fmla="*/ 274 h 336"/>
                  <a:gd name="T6" fmla="*/ 215 w 220"/>
                  <a:gd name="T7" fmla="*/ 247 h 336"/>
                  <a:gd name="T8" fmla="*/ 212 w 220"/>
                  <a:gd name="T9" fmla="*/ 218 h 336"/>
                  <a:gd name="T10" fmla="*/ 204 w 220"/>
                  <a:gd name="T11" fmla="*/ 186 h 336"/>
                  <a:gd name="T12" fmla="*/ 191 w 220"/>
                  <a:gd name="T13" fmla="*/ 150 h 336"/>
                  <a:gd name="T14" fmla="*/ 177 w 220"/>
                  <a:gd name="T15" fmla="*/ 119 h 336"/>
                  <a:gd name="T16" fmla="*/ 155 w 220"/>
                  <a:gd name="T17" fmla="*/ 88 h 336"/>
                  <a:gd name="T18" fmla="*/ 131 w 220"/>
                  <a:gd name="T19" fmla="*/ 64 h 336"/>
                  <a:gd name="T20" fmla="*/ 111 w 220"/>
                  <a:gd name="T21" fmla="*/ 51 h 336"/>
                  <a:gd name="T22" fmla="*/ 95 w 220"/>
                  <a:gd name="T23" fmla="*/ 43 h 336"/>
                  <a:gd name="T24" fmla="*/ 119 w 220"/>
                  <a:gd name="T25" fmla="*/ 0 h 336"/>
                  <a:gd name="T26" fmla="*/ 84 w 220"/>
                  <a:gd name="T27" fmla="*/ 10 h 336"/>
                  <a:gd name="T28" fmla="*/ 43 w 220"/>
                  <a:gd name="T29" fmla="*/ 17 h 336"/>
                  <a:gd name="T30" fmla="*/ 7 w 220"/>
                  <a:gd name="T31" fmla="*/ 13 h 336"/>
                  <a:gd name="T32" fmla="*/ 8 w 220"/>
                  <a:gd name="T33" fmla="*/ 37 h 336"/>
                  <a:gd name="T34" fmla="*/ 23 w 220"/>
                  <a:gd name="T35" fmla="*/ 73 h 336"/>
                  <a:gd name="T36" fmla="*/ 28 w 220"/>
                  <a:gd name="T37" fmla="*/ 99 h 336"/>
                  <a:gd name="T38" fmla="*/ 56 w 220"/>
                  <a:gd name="T39" fmla="*/ 79 h 336"/>
                  <a:gd name="T40" fmla="*/ 85 w 220"/>
                  <a:gd name="T41" fmla="*/ 93 h 336"/>
                  <a:gd name="T42" fmla="*/ 110 w 220"/>
                  <a:gd name="T43" fmla="*/ 114 h 336"/>
                  <a:gd name="T44" fmla="*/ 135 w 220"/>
                  <a:gd name="T45" fmla="*/ 141 h 336"/>
                  <a:gd name="T46" fmla="*/ 161 w 220"/>
                  <a:gd name="T47" fmla="*/ 178 h 336"/>
                  <a:gd name="T48" fmla="*/ 178 w 220"/>
                  <a:gd name="T49" fmla="*/ 213 h 336"/>
                  <a:gd name="T50" fmla="*/ 187 w 220"/>
                  <a:gd name="T51" fmla="*/ 230 h 336"/>
                  <a:gd name="T52" fmla="*/ 192 w 220"/>
                  <a:gd name="T53" fmla="*/ 245 h 336"/>
                  <a:gd name="T54" fmla="*/ 199 w 220"/>
                  <a:gd name="T55" fmla="*/ 269 h 336"/>
                  <a:gd name="T56" fmla="*/ 203 w 220"/>
                  <a:gd name="T57" fmla="*/ 285 h 336"/>
                  <a:gd name="T58" fmla="*/ 205 w 220"/>
                  <a:gd name="T59" fmla="*/ 300 h 336"/>
                  <a:gd name="T60" fmla="*/ 205 w 220"/>
                  <a:gd name="T61" fmla="*/ 317 h 336"/>
                  <a:gd name="T62" fmla="*/ 205 w 220"/>
                  <a:gd name="T63" fmla="*/ 335 h 3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0" h="336">
                    <a:moveTo>
                      <a:pt x="205" y="335"/>
                    </a:moveTo>
                    <a:lnTo>
                      <a:pt x="214" y="324"/>
                    </a:lnTo>
                    <a:lnTo>
                      <a:pt x="216" y="311"/>
                    </a:lnTo>
                    <a:lnTo>
                      <a:pt x="217" y="300"/>
                    </a:lnTo>
                    <a:lnTo>
                      <a:pt x="218" y="289"/>
                    </a:lnTo>
                    <a:lnTo>
                      <a:pt x="219" y="274"/>
                    </a:lnTo>
                    <a:lnTo>
                      <a:pt x="217" y="262"/>
                    </a:lnTo>
                    <a:lnTo>
                      <a:pt x="215" y="247"/>
                    </a:lnTo>
                    <a:lnTo>
                      <a:pt x="214" y="231"/>
                    </a:lnTo>
                    <a:lnTo>
                      <a:pt x="212" y="218"/>
                    </a:lnTo>
                    <a:lnTo>
                      <a:pt x="207" y="198"/>
                    </a:lnTo>
                    <a:lnTo>
                      <a:pt x="204" y="186"/>
                    </a:lnTo>
                    <a:lnTo>
                      <a:pt x="197" y="169"/>
                    </a:lnTo>
                    <a:lnTo>
                      <a:pt x="191" y="150"/>
                    </a:lnTo>
                    <a:lnTo>
                      <a:pt x="184" y="131"/>
                    </a:lnTo>
                    <a:lnTo>
                      <a:pt x="177" y="119"/>
                    </a:lnTo>
                    <a:lnTo>
                      <a:pt x="165" y="102"/>
                    </a:lnTo>
                    <a:lnTo>
                      <a:pt x="155" y="88"/>
                    </a:lnTo>
                    <a:lnTo>
                      <a:pt x="144" y="76"/>
                    </a:lnTo>
                    <a:lnTo>
                      <a:pt x="131" y="64"/>
                    </a:lnTo>
                    <a:lnTo>
                      <a:pt x="122" y="57"/>
                    </a:lnTo>
                    <a:lnTo>
                      <a:pt x="111" y="51"/>
                    </a:lnTo>
                    <a:lnTo>
                      <a:pt x="103" y="46"/>
                    </a:lnTo>
                    <a:lnTo>
                      <a:pt x="95" y="43"/>
                    </a:lnTo>
                    <a:lnTo>
                      <a:pt x="87" y="40"/>
                    </a:lnTo>
                    <a:lnTo>
                      <a:pt x="119" y="0"/>
                    </a:lnTo>
                    <a:lnTo>
                      <a:pt x="102" y="5"/>
                    </a:lnTo>
                    <a:lnTo>
                      <a:pt x="84" y="10"/>
                    </a:lnTo>
                    <a:lnTo>
                      <a:pt x="64" y="15"/>
                    </a:lnTo>
                    <a:lnTo>
                      <a:pt x="43" y="17"/>
                    </a:lnTo>
                    <a:lnTo>
                      <a:pt x="29" y="19"/>
                    </a:lnTo>
                    <a:lnTo>
                      <a:pt x="7" y="13"/>
                    </a:lnTo>
                    <a:lnTo>
                      <a:pt x="0" y="22"/>
                    </a:lnTo>
                    <a:lnTo>
                      <a:pt x="8" y="37"/>
                    </a:lnTo>
                    <a:lnTo>
                      <a:pt x="17" y="53"/>
                    </a:lnTo>
                    <a:lnTo>
                      <a:pt x="23" y="73"/>
                    </a:lnTo>
                    <a:lnTo>
                      <a:pt x="28" y="90"/>
                    </a:lnTo>
                    <a:lnTo>
                      <a:pt x="28" y="99"/>
                    </a:lnTo>
                    <a:lnTo>
                      <a:pt x="28" y="113"/>
                    </a:lnTo>
                    <a:lnTo>
                      <a:pt x="56" y="79"/>
                    </a:lnTo>
                    <a:lnTo>
                      <a:pt x="71" y="86"/>
                    </a:lnTo>
                    <a:lnTo>
                      <a:pt x="85" y="93"/>
                    </a:lnTo>
                    <a:lnTo>
                      <a:pt x="97" y="104"/>
                    </a:lnTo>
                    <a:lnTo>
                      <a:pt x="110" y="114"/>
                    </a:lnTo>
                    <a:lnTo>
                      <a:pt x="123" y="127"/>
                    </a:lnTo>
                    <a:lnTo>
                      <a:pt x="135" y="141"/>
                    </a:lnTo>
                    <a:lnTo>
                      <a:pt x="151" y="160"/>
                    </a:lnTo>
                    <a:lnTo>
                      <a:pt x="161" y="178"/>
                    </a:lnTo>
                    <a:lnTo>
                      <a:pt x="171" y="194"/>
                    </a:lnTo>
                    <a:lnTo>
                      <a:pt x="178" y="213"/>
                    </a:lnTo>
                    <a:lnTo>
                      <a:pt x="183" y="222"/>
                    </a:lnTo>
                    <a:lnTo>
                      <a:pt x="187" y="230"/>
                    </a:lnTo>
                    <a:lnTo>
                      <a:pt x="190" y="238"/>
                    </a:lnTo>
                    <a:lnTo>
                      <a:pt x="192" y="245"/>
                    </a:lnTo>
                    <a:lnTo>
                      <a:pt x="197" y="258"/>
                    </a:lnTo>
                    <a:lnTo>
                      <a:pt x="199" y="269"/>
                    </a:lnTo>
                    <a:lnTo>
                      <a:pt x="201" y="277"/>
                    </a:lnTo>
                    <a:lnTo>
                      <a:pt x="203" y="285"/>
                    </a:lnTo>
                    <a:lnTo>
                      <a:pt x="204" y="293"/>
                    </a:lnTo>
                    <a:lnTo>
                      <a:pt x="205" y="300"/>
                    </a:lnTo>
                    <a:lnTo>
                      <a:pt x="205" y="308"/>
                    </a:lnTo>
                    <a:lnTo>
                      <a:pt x="205" y="317"/>
                    </a:lnTo>
                    <a:lnTo>
                      <a:pt x="205" y="327"/>
                    </a:lnTo>
                    <a:lnTo>
                      <a:pt x="205" y="335"/>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29" name="Freeform 1039"/>
              <p:cNvSpPr>
                <a:spLocks/>
              </p:cNvSpPr>
              <p:nvPr/>
            </p:nvSpPr>
            <p:spPr bwMode="auto">
              <a:xfrm>
                <a:off x="3840" y="3074"/>
                <a:ext cx="218" cy="326"/>
              </a:xfrm>
              <a:custGeom>
                <a:avLst/>
                <a:gdLst>
                  <a:gd name="T0" fmla="*/ 205 w 218"/>
                  <a:gd name="T1" fmla="*/ 325 h 326"/>
                  <a:gd name="T2" fmla="*/ 209 w 218"/>
                  <a:gd name="T3" fmla="*/ 313 h 326"/>
                  <a:gd name="T4" fmla="*/ 212 w 218"/>
                  <a:gd name="T5" fmla="*/ 302 h 326"/>
                  <a:gd name="T6" fmla="*/ 215 w 218"/>
                  <a:gd name="T7" fmla="*/ 293 h 326"/>
                  <a:gd name="T8" fmla="*/ 215 w 218"/>
                  <a:gd name="T9" fmla="*/ 283 h 326"/>
                  <a:gd name="T10" fmla="*/ 217 w 218"/>
                  <a:gd name="T11" fmla="*/ 269 h 326"/>
                  <a:gd name="T12" fmla="*/ 217 w 218"/>
                  <a:gd name="T13" fmla="*/ 254 h 326"/>
                  <a:gd name="T14" fmla="*/ 215 w 218"/>
                  <a:gd name="T15" fmla="*/ 239 h 326"/>
                  <a:gd name="T16" fmla="*/ 213 w 218"/>
                  <a:gd name="T17" fmla="*/ 223 h 326"/>
                  <a:gd name="T18" fmla="*/ 211 w 218"/>
                  <a:gd name="T19" fmla="*/ 209 h 326"/>
                  <a:gd name="T20" fmla="*/ 207 w 218"/>
                  <a:gd name="T21" fmla="*/ 191 h 326"/>
                  <a:gd name="T22" fmla="*/ 203 w 218"/>
                  <a:gd name="T23" fmla="*/ 178 h 326"/>
                  <a:gd name="T24" fmla="*/ 196 w 218"/>
                  <a:gd name="T25" fmla="*/ 160 h 326"/>
                  <a:gd name="T26" fmla="*/ 189 w 218"/>
                  <a:gd name="T27" fmla="*/ 141 h 326"/>
                  <a:gd name="T28" fmla="*/ 181 w 218"/>
                  <a:gd name="T29" fmla="*/ 124 h 326"/>
                  <a:gd name="T30" fmla="*/ 176 w 218"/>
                  <a:gd name="T31" fmla="*/ 111 h 326"/>
                  <a:gd name="T32" fmla="*/ 164 w 218"/>
                  <a:gd name="T33" fmla="*/ 95 h 326"/>
                  <a:gd name="T34" fmla="*/ 153 w 218"/>
                  <a:gd name="T35" fmla="*/ 81 h 326"/>
                  <a:gd name="T36" fmla="*/ 143 w 218"/>
                  <a:gd name="T37" fmla="*/ 68 h 326"/>
                  <a:gd name="T38" fmla="*/ 129 w 218"/>
                  <a:gd name="T39" fmla="*/ 56 h 326"/>
                  <a:gd name="T40" fmla="*/ 121 w 218"/>
                  <a:gd name="T41" fmla="*/ 50 h 326"/>
                  <a:gd name="T42" fmla="*/ 110 w 218"/>
                  <a:gd name="T43" fmla="*/ 44 h 326"/>
                  <a:gd name="T44" fmla="*/ 101 w 218"/>
                  <a:gd name="T45" fmla="*/ 40 h 326"/>
                  <a:gd name="T46" fmla="*/ 93 w 218"/>
                  <a:gd name="T47" fmla="*/ 36 h 326"/>
                  <a:gd name="T48" fmla="*/ 86 w 218"/>
                  <a:gd name="T49" fmla="*/ 33 h 326"/>
                  <a:gd name="T50" fmla="*/ 113 w 218"/>
                  <a:gd name="T51" fmla="*/ 0 h 326"/>
                  <a:gd name="T52" fmla="*/ 95 w 218"/>
                  <a:gd name="T53" fmla="*/ 4 h 326"/>
                  <a:gd name="T54" fmla="*/ 80 w 218"/>
                  <a:gd name="T55" fmla="*/ 9 h 326"/>
                  <a:gd name="T56" fmla="*/ 58 w 218"/>
                  <a:gd name="T57" fmla="*/ 13 h 326"/>
                  <a:gd name="T58" fmla="*/ 37 w 218"/>
                  <a:gd name="T59" fmla="*/ 15 h 326"/>
                  <a:gd name="T60" fmla="*/ 20 w 218"/>
                  <a:gd name="T61" fmla="*/ 17 h 326"/>
                  <a:gd name="T62" fmla="*/ 0 w 218"/>
                  <a:gd name="T63" fmla="*/ 15 h 326"/>
                  <a:gd name="T64" fmla="*/ 8 w 218"/>
                  <a:gd name="T65" fmla="*/ 30 h 326"/>
                  <a:gd name="T66" fmla="*/ 16 w 218"/>
                  <a:gd name="T67" fmla="*/ 46 h 326"/>
                  <a:gd name="T68" fmla="*/ 24 w 218"/>
                  <a:gd name="T69" fmla="*/ 64 h 326"/>
                  <a:gd name="T70" fmla="*/ 28 w 218"/>
                  <a:gd name="T71" fmla="*/ 80 h 326"/>
                  <a:gd name="T72" fmla="*/ 28 w 218"/>
                  <a:gd name="T73" fmla="*/ 91 h 326"/>
                  <a:gd name="T74" fmla="*/ 28 w 218"/>
                  <a:gd name="T75" fmla="*/ 105 h 326"/>
                  <a:gd name="T76" fmla="*/ 55 w 218"/>
                  <a:gd name="T77" fmla="*/ 71 h 326"/>
                  <a:gd name="T78" fmla="*/ 71 w 218"/>
                  <a:gd name="T79" fmla="*/ 78 h 326"/>
                  <a:gd name="T80" fmla="*/ 84 w 218"/>
                  <a:gd name="T81" fmla="*/ 86 h 326"/>
                  <a:gd name="T82" fmla="*/ 97 w 218"/>
                  <a:gd name="T83" fmla="*/ 95 h 326"/>
                  <a:gd name="T84" fmla="*/ 110 w 218"/>
                  <a:gd name="T85" fmla="*/ 106 h 326"/>
                  <a:gd name="T86" fmla="*/ 122 w 218"/>
                  <a:gd name="T87" fmla="*/ 120 h 326"/>
                  <a:gd name="T88" fmla="*/ 134 w 218"/>
                  <a:gd name="T89" fmla="*/ 133 h 326"/>
                  <a:gd name="T90" fmla="*/ 150 w 218"/>
                  <a:gd name="T91" fmla="*/ 152 h 326"/>
                  <a:gd name="T92" fmla="*/ 161 w 218"/>
                  <a:gd name="T93" fmla="*/ 169 h 326"/>
                  <a:gd name="T94" fmla="*/ 170 w 218"/>
                  <a:gd name="T95" fmla="*/ 185 h 326"/>
                  <a:gd name="T96" fmla="*/ 179 w 218"/>
                  <a:gd name="T97" fmla="*/ 204 h 326"/>
                  <a:gd name="T98" fmla="*/ 183 w 218"/>
                  <a:gd name="T99" fmla="*/ 213 h 326"/>
                  <a:gd name="T100" fmla="*/ 187 w 218"/>
                  <a:gd name="T101" fmla="*/ 221 h 326"/>
                  <a:gd name="T102" fmla="*/ 189 w 218"/>
                  <a:gd name="T103" fmla="*/ 229 h 326"/>
                  <a:gd name="T104" fmla="*/ 192 w 218"/>
                  <a:gd name="T105" fmla="*/ 235 h 326"/>
                  <a:gd name="T106" fmla="*/ 196 w 218"/>
                  <a:gd name="T107" fmla="*/ 250 h 326"/>
                  <a:gd name="T108" fmla="*/ 199 w 218"/>
                  <a:gd name="T109" fmla="*/ 259 h 326"/>
                  <a:gd name="T110" fmla="*/ 200 w 218"/>
                  <a:gd name="T111" fmla="*/ 268 h 326"/>
                  <a:gd name="T112" fmla="*/ 203 w 218"/>
                  <a:gd name="T113" fmla="*/ 275 h 326"/>
                  <a:gd name="T114" fmla="*/ 204 w 218"/>
                  <a:gd name="T115" fmla="*/ 283 h 326"/>
                  <a:gd name="T116" fmla="*/ 205 w 218"/>
                  <a:gd name="T117" fmla="*/ 290 h 326"/>
                  <a:gd name="T118" fmla="*/ 206 w 218"/>
                  <a:gd name="T119" fmla="*/ 298 h 326"/>
                  <a:gd name="T120" fmla="*/ 206 w 218"/>
                  <a:gd name="T121" fmla="*/ 308 h 326"/>
                  <a:gd name="T122" fmla="*/ 206 w 218"/>
                  <a:gd name="T123" fmla="*/ 317 h 326"/>
                  <a:gd name="T124" fmla="*/ 205 w 218"/>
                  <a:gd name="T125" fmla="*/ 325 h 3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8" h="326">
                    <a:moveTo>
                      <a:pt x="205" y="325"/>
                    </a:moveTo>
                    <a:lnTo>
                      <a:pt x="209" y="313"/>
                    </a:lnTo>
                    <a:lnTo>
                      <a:pt x="212" y="302"/>
                    </a:lnTo>
                    <a:lnTo>
                      <a:pt x="215" y="293"/>
                    </a:lnTo>
                    <a:lnTo>
                      <a:pt x="215" y="283"/>
                    </a:lnTo>
                    <a:lnTo>
                      <a:pt x="217" y="269"/>
                    </a:lnTo>
                    <a:lnTo>
                      <a:pt x="217" y="254"/>
                    </a:lnTo>
                    <a:lnTo>
                      <a:pt x="215" y="239"/>
                    </a:lnTo>
                    <a:lnTo>
                      <a:pt x="213" y="223"/>
                    </a:lnTo>
                    <a:lnTo>
                      <a:pt x="211" y="209"/>
                    </a:lnTo>
                    <a:lnTo>
                      <a:pt x="207" y="191"/>
                    </a:lnTo>
                    <a:lnTo>
                      <a:pt x="203" y="178"/>
                    </a:lnTo>
                    <a:lnTo>
                      <a:pt x="196" y="160"/>
                    </a:lnTo>
                    <a:lnTo>
                      <a:pt x="189" y="141"/>
                    </a:lnTo>
                    <a:lnTo>
                      <a:pt x="181" y="124"/>
                    </a:lnTo>
                    <a:lnTo>
                      <a:pt x="176" y="111"/>
                    </a:lnTo>
                    <a:lnTo>
                      <a:pt x="164" y="95"/>
                    </a:lnTo>
                    <a:lnTo>
                      <a:pt x="153" y="81"/>
                    </a:lnTo>
                    <a:lnTo>
                      <a:pt x="143" y="68"/>
                    </a:lnTo>
                    <a:lnTo>
                      <a:pt x="129" y="56"/>
                    </a:lnTo>
                    <a:lnTo>
                      <a:pt x="121" y="50"/>
                    </a:lnTo>
                    <a:lnTo>
                      <a:pt x="110" y="44"/>
                    </a:lnTo>
                    <a:lnTo>
                      <a:pt x="101" y="40"/>
                    </a:lnTo>
                    <a:lnTo>
                      <a:pt x="93" y="36"/>
                    </a:lnTo>
                    <a:lnTo>
                      <a:pt x="86" y="33"/>
                    </a:lnTo>
                    <a:lnTo>
                      <a:pt x="113" y="0"/>
                    </a:lnTo>
                    <a:lnTo>
                      <a:pt x="95" y="4"/>
                    </a:lnTo>
                    <a:lnTo>
                      <a:pt x="80" y="9"/>
                    </a:lnTo>
                    <a:lnTo>
                      <a:pt x="58" y="13"/>
                    </a:lnTo>
                    <a:lnTo>
                      <a:pt x="37" y="15"/>
                    </a:lnTo>
                    <a:lnTo>
                      <a:pt x="20" y="17"/>
                    </a:lnTo>
                    <a:lnTo>
                      <a:pt x="0" y="15"/>
                    </a:lnTo>
                    <a:lnTo>
                      <a:pt x="8" y="30"/>
                    </a:lnTo>
                    <a:lnTo>
                      <a:pt x="16" y="46"/>
                    </a:lnTo>
                    <a:lnTo>
                      <a:pt x="24" y="64"/>
                    </a:lnTo>
                    <a:lnTo>
                      <a:pt x="28" y="80"/>
                    </a:lnTo>
                    <a:lnTo>
                      <a:pt x="28" y="91"/>
                    </a:lnTo>
                    <a:lnTo>
                      <a:pt x="28" y="105"/>
                    </a:lnTo>
                    <a:lnTo>
                      <a:pt x="55" y="71"/>
                    </a:lnTo>
                    <a:lnTo>
                      <a:pt x="71" y="78"/>
                    </a:lnTo>
                    <a:lnTo>
                      <a:pt x="84" y="86"/>
                    </a:lnTo>
                    <a:lnTo>
                      <a:pt x="97" y="95"/>
                    </a:lnTo>
                    <a:lnTo>
                      <a:pt x="110" y="106"/>
                    </a:lnTo>
                    <a:lnTo>
                      <a:pt x="122" y="120"/>
                    </a:lnTo>
                    <a:lnTo>
                      <a:pt x="134" y="133"/>
                    </a:lnTo>
                    <a:lnTo>
                      <a:pt x="150" y="152"/>
                    </a:lnTo>
                    <a:lnTo>
                      <a:pt x="161" y="169"/>
                    </a:lnTo>
                    <a:lnTo>
                      <a:pt x="170" y="185"/>
                    </a:lnTo>
                    <a:lnTo>
                      <a:pt x="179" y="204"/>
                    </a:lnTo>
                    <a:lnTo>
                      <a:pt x="183" y="213"/>
                    </a:lnTo>
                    <a:lnTo>
                      <a:pt x="187" y="221"/>
                    </a:lnTo>
                    <a:lnTo>
                      <a:pt x="189" y="229"/>
                    </a:lnTo>
                    <a:lnTo>
                      <a:pt x="192" y="235"/>
                    </a:lnTo>
                    <a:lnTo>
                      <a:pt x="196" y="250"/>
                    </a:lnTo>
                    <a:lnTo>
                      <a:pt x="199" y="259"/>
                    </a:lnTo>
                    <a:lnTo>
                      <a:pt x="200" y="268"/>
                    </a:lnTo>
                    <a:lnTo>
                      <a:pt x="203" y="275"/>
                    </a:lnTo>
                    <a:lnTo>
                      <a:pt x="204" y="283"/>
                    </a:lnTo>
                    <a:lnTo>
                      <a:pt x="205" y="290"/>
                    </a:lnTo>
                    <a:lnTo>
                      <a:pt x="206" y="298"/>
                    </a:lnTo>
                    <a:lnTo>
                      <a:pt x="206" y="308"/>
                    </a:lnTo>
                    <a:lnTo>
                      <a:pt x="206" y="317"/>
                    </a:lnTo>
                    <a:lnTo>
                      <a:pt x="205" y="325"/>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4113" name="Group 1046"/>
            <p:cNvGrpSpPr>
              <a:grpSpLocks/>
            </p:cNvGrpSpPr>
            <p:nvPr/>
          </p:nvGrpSpPr>
          <p:grpSpPr bwMode="auto">
            <a:xfrm>
              <a:off x="5181600" y="3733800"/>
              <a:ext cx="422275" cy="442913"/>
              <a:chOff x="3222" y="2429"/>
              <a:chExt cx="266" cy="279"/>
            </a:xfrm>
          </p:grpSpPr>
          <p:sp>
            <p:nvSpPr>
              <p:cNvPr id="4122" name="Freeform 1047"/>
              <p:cNvSpPr>
                <a:spLocks/>
              </p:cNvSpPr>
              <p:nvPr/>
            </p:nvSpPr>
            <p:spPr bwMode="auto">
              <a:xfrm>
                <a:off x="3222" y="2429"/>
                <a:ext cx="264" cy="279"/>
              </a:xfrm>
              <a:custGeom>
                <a:avLst/>
                <a:gdLst>
                  <a:gd name="T0" fmla="*/ 15 w 264"/>
                  <a:gd name="T1" fmla="*/ 278 h 279"/>
                  <a:gd name="T2" fmla="*/ 35 w 264"/>
                  <a:gd name="T3" fmla="*/ 271 h 279"/>
                  <a:gd name="T4" fmla="*/ 60 w 264"/>
                  <a:gd name="T5" fmla="*/ 261 h 279"/>
                  <a:gd name="T6" fmla="*/ 83 w 264"/>
                  <a:gd name="T7" fmla="*/ 247 h 279"/>
                  <a:gd name="T8" fmla="*/ 107 w 264"/>
                  <a:gd name="T9" fmla="*/ 232 h 279"/>
                  <a:gd name="T10" fmla="*/ 133 w 264"/>
                  <a:gd name="T11" fmla="*/ 214 h 279"/>
                  <a:gd name="T12" fmla="*/ 159 w 264"/>
                  <a:gd name="T13" fmla="*/ 189 h 279"/>
                  <a:gd name="T14" fmla="*/ 181 w 264"/>
                  <a:gd name="T15" fmla="*/ 166 h 279"/>
                  <a:gd name="T16" fmla="*/ 199 w 264"/>
                  <a:gd name="T17" fmla="*/ 139 h 279"/>
                  <a:gd name="T18" fmla="*/ 212 w 264"/>
                  <a:gd name="T19" fmla="*/ 111 h 279"/>
                  <a:gd name="T20" fmla="*/ 215 w 264"/>
                  <a:gd name="T21" fmla="*/ 92 h 279"/>
                  <a:gd name="T22" fmla="*/ 216 w 264"/>
                  <a:gd name="T23" fmla="*/ 76 h 279"/>
                  <a:gd name="T24" fmla="*/ 263 w 264"/>
                  <a:gd name="T25" fmla="*/ 76 h 279"/>
                  <a:gd name="T26" fmla="*/ 240 w 264"/>
                  <a:gd name="T27" fmla="*/ 55 h 279"/>
                  <a:gd name="T28" fmla="*/ 216 w 264"/>
                  <a:gd name="T29" fmla="*/ 28 h 279"/>
                  <a:gd name="T30" fmla="*/ 205 w 264"/>
                  <a:gd name="T31" fmla="*/ 1 h 279"/>
                  <a:gd name="T32" fmla="*/ 186 w 264"/>
                  <a:gd name="T33" fmla="*/ 12 h 279"/>
                  <a:gd name="T34" fmla="*/ 160 w 264"/>
                  <a:gd name="T35" fmla="*/ 37 h 279"/>
                  <a:gd name="T36" fmla="*/ 138 w 264"/>
                  <a:gd name="T37" fmla="*/ 52 h 279"/>
                  <a:gd name="T38" fmla="*/ 167 w 264"/>
                  <a:gd name="T39" fmla="*/ 63 h 279"/>
                  <a:gd name="T40" fmla="*/ 166 w 264"/>
                  <a:gd name="T41" fmla="*/ 90 h 279"/>
                  <a:gd name="T42" fmla="*/ 159 w 264"/>
                  <a:gd name="T43" fmla="*/ 117 h 279"/>
                  <a:gd name="T44" fmla="*/ 145 w 264"/>
                  <a:gd name="T45" fmla="*/ 146 h 279"/>
                  <a:gd name="T46" fmla="*/ 122 w 264"/>
                  <a:gd name="T47" fmla="*/ 180 h 279"/>
                  <a:gd name="T48" fmla="*/ 99 w 264"/>
                  <a:gd name="T49" fmla="*/ 207 h 279"/>
                  <a:gd name="T50" fmla="*/ 87 w 264"/>
                  <a:gd name="T51" fmla="*/ 220 h 279"/>
                  <a:gd name="T52" fmla="*/ 76 w 264"/>
                  <a:gd name="T53" fmla="*/ 229 h 279"/>
                  <a:gd name="T54" fmla="*/ 58 w 264"/>
                  <a:gd name="T55" fmla="*/ 244 h 279"/>
                  <a:gd name="T56" fmla="*/ 44 w 264"/>
                  <a:gd name="T57" fmla="*/ 254 h 279"/>
                  <a:gd name="T58" fmla="*/ 31 w 264"/>
                  <a:gd name="T59" fmla="*/ 262 h 279"/>
                  <a:gd name="T60" fmla="*/ 16 w 264"/>
                  <a:gd name="T61" fmla="*/ 269 h 279"/>
                  <a:gd name="T62" fmla="*/ 0 w 264"/>
                  <a:gd name="T63" fmla="*/ 276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4" h="279">
                    <a:moveTo>
                      <a:pt x="0" y="276"/>
                    </a:moveTo>
                    <a:lnTo>
                      <a:pt x="15" y="278"/>
                    </a:lnTo>
                    <a:lnTo>
                      <a:pt x="25" y="274"/>
                    </a:lnTo>
                    <a:lnTo>
                      <a:pt x="35" y="271"/>
                    </a:lnTo>
                    <a:lnTo>
                      <a:pt x="47" y="267"/>
                    </a:lnTo>
                    <a:lnTo>
                      <a:pt x="60" y="261"/>
                    </a:lnTo>
                    <a:lnTo>
                      <a:pt x="70" y="255"/>
                    </a:lnTo>
                    <a:lnTo>
                      <a:pt x="83" y="247"/>
                    </a:lnTo>
                    <a:lnTo>
                      <a:pt x="96" y="240"/>
                    </a:lnTo>
                    <a:lnTo>
                      <a:pt x="107" y="232"/>
                    </a:lnTo>
                    <a:lnTo>
                      <a:pt x="123" y="223"/>
                    </a:lnTo>
                    <a:lnTo>
                      <a:pt x="133" y="214"/>
                    </a:lnTo>
                    <a:lnTo>
                      <a:pt x="145" y="202"/>
                    </a:lnTo>
                    <a:lnTo>
                      <a:pt x="159" y="189"/>
                    </a:lnTo>
                    <a:lnTo>
                      <a:pt x="173" y="177"/>
                    </a:lnTo>
                    <a:lnTo>
                      <a:pt x="181" y="166"/>
                    </a:lnTo>
                    <a:lnTo>
                      <a:pt x="192" y="152"/>
                    </a:lnTo>
                    <a:lnTo>
                      <a:pt x="199" y="139"/>
                    </a:lnTo>
                    <a:lnTo>
                      <a:pt x="205" y="125"/>
                    </a:lnTo>
                    <a:lnTo>
                      <a:pt x="212" y="111"/>
                    </a:lnTo>
                    <a:lnTo>
                      <a:pt x="214" y="103"/>
                    </a:lnTo>
                    <a:lnTo>
                      <a:pt x="215" y="92"/>
                    </a:lnTo>
                    <a:lnTo>
                      <a:pt x="215" y="84"/>
                    </a:lnTo>
                    <a:lnTo>
                      <a:pt x="216" y="76"/>
                    </a:lnTo>
                    <a:lnTo>
                      <a:pt x="215" y="69"/>
                    </a:lnTo>
                    <a:lnTo>
                      <a:pt x="263" y="76"/>
                    </a:lnTo>
                    <a:lnTo>
                      <a:pt x="252" y="67"/>
                    </a:lnTo>
                    <a:lnTo>
                      <a:pt x="240" y="55"/>
                    </a:lnTo>
                    <a:lnTo>
                      <a:pt x="227" y="43"/>
                    </a:lnTo>
                    <a:lnTo>
                      <a:pt x="216" y="28"/>
                    </a:lnTo>
                    <a:lnTo>
                      <a:pt x="210" y="19"/>
                    </a:lnTo>
                    <a:lnTo>
                      <a:pt x="205" y="1"/>
                    </a:lnTo>
                    <a:lnTo>
                      <a:pt x="196" y="0"/>
                    </a:lnTo>
                    <a:lnTo>
                      <a:pt x="186" y="12"/>
                    </a:lnTo>
                    <a:lnTo>
                      <a:pt x="175" y="24"/>
                    </a:lnTo>
                    <a:lnTo>
                      <a:pt x="160" y="37"/>
                    </a:lnTo>
                    <a:lnTo>
                      <a:pt x="146" y="47"/>
                    </a:lnTo>
                    <a:lnTo>
                      <a:pt x="138" y="52"/>
                    </a:lnTo>
                    <a:lnTo>
                      <a:pt x="125" y="57"/>
                    </a:lnTo>
                    <a:lnTo>
                      <a:pt x="167" y="63"/>
                    </a:lnTo>
                    <a:lnTo>
                      <a:pt x="167" y="77"/>
                    </a:lnTo>
                    <a:lnTo>
                      <a:pt x="166" y="90"/>
                    </a:lnTo>
                    <a:lnTo>
                      <a:pt x="163" y="103"/>
                    </a:lnTo>
                    <a:lnTo>
                      <a:pt x="159" y="117"/>
                    </a:lnTo>
                    <a:lnTo>
                      <a:pt x="152" y="132"/>
                    </a:lnTo>
                    <a:lnTo>
                      <a:pt x="145" y="146"/>
                    </a:lnTo>
                    <a:lnTo>
                      <a:pt x="133" y="165"/>
                    </a:lnTo>
                    <a:lnTo>
                      <a:pt x="122" y="180"/>
                    </a:lnTo>
                    <a:lnTo>
                      <a:pt x="112" y="193"/>
                    </a:lnTo>
                    <a:lnTo>
                      <a:pt x="99" y="207"/>
                    </a:lnTo>
                    <a:lnTo>
                      <a:pt x="93" y="214"/>
                    </a:lnTo>
                    <a:lnTo>
                      <a:pt x="87" y="220"/>
                    </a:lnTo>
                    <a:lnTo>
                      <a:pt x="81" y="225"/>
                    </a:lnTo>
                    <a:lnTo>
                      <a:pt x="76" y="229"/>
                    </a:lnTo>
                    <a:lnTo>
                      <a:pt x="66" y="238"/>
                    </a:lnTo>
                    <a:lnTo>
                      <a:pt x="58" y="244"/>
                    </a:lnTo>
                    <a:lnTo>
                      <a:pt x="51" y="249"/>
                    </a:lnTo>
                    <a:lnTo>
                      <a:pt x="44" y="254"/>
                    </a:lnTo>
                    <a:lnTo>
                      <a:pt x="37" y="258"/>
                    </a:lnTo>
                    <a:lnTo>
                      <a:pt x="31" y="262"/>
                    </a:lnTo>
                    <a:lnTo>
                      <a:pt x="24" y="265"/>
                    </a:lnTo>
                    <a:lnTo>
                      <a:pt x="16" y="269"/>
                    </a:lnTo>
                    <a:lnTo>
                      <a:pt x="8" y="272"/>
                    </a:lnTo>
                    <a:lnTo>
                      <a:pt x="0" y="276"/>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23" name="Freeform 1048"/>
              <p:cNvSpPr>
                <a:spLocks/>
              </p:cNvSpPr>
              <p:nvPr/>
            </p:nvSpPr>
            <p:spPr bwMode="auto">
              <a:xfrm>
                <a:off x="3236" y="2430"/>
                <a:ext cx="252" cy="278"/>
              </a:xfrm>
              <a:custGeom>
                <a:avLst/>
                <a:gdLst>
                  <a:gd name="T0" fmla="*/ 0 w 252"/>
                  <a:gd name="T1" fmla="*/ 277 h 278"/>
                  <a:gd name="T2" fmla="*/ 12 w 252"/>
                  <a:gd name="T3" fmla="*/ 274 h 278"/>
                  <a:gd name="T4" fmla="*/ 22 w 252"/>
                  <a:gd name="T5" fmla="*/ 271 h 278"/>
                  <a:gd name="T6" fmla="*/ 31 w 252"/>
                  <a:gd name="T7" fmla="*/ 270 h 278"/>
                  <a:gd name="T8" fmla="*/ 41 w 252"/>
                  <a:gd name="T9" fmla="*/ 267 h 278"/>
                  <a:gd name="T10" fmla="*/ 54 w 252"/>
                  <a:gd name="T11" fmla="*/ 262 h 278"/>
                  <a:gd name="T12" fmla="*/ 68 w 252"/>
                  <a:gd name="T13" fmla="*/ 256 h 278"/>
                  <a:gd name="T14" fmla="*/ 81 w 252"/>
                  <a:gd name="T15" fmla="*/ 248 h 278"/>
                  <a:gd name="T16" fmla="*/ 94 w 252"/>
                  <a:gd name="T17" fmla="*/ 240 h 278"/>
                  <a:gd name="T18" fmla="*/ 105 w 252"/>
                  <a:gd name="T19" fmla="*/ 233 h 278"/>
                  <a:gd name="T20" fmla="*/ 120 w 252"/>
                  <a:gd name="T21" fmla="*/ 222 h 278"/>
                  <a:gd name="T22" fmla="*/ 130 w 252"/>
                  <a:gd name="T23" fmla="*/ 215 h 278"/>
                  <a:gd name="T24" fmla="*/ 142 w 252"/>
                  <a:gd name="T25" fmla="*/ 202 h 278"/>
                  <a:gd name="T26" fmla="*/ 156 w 252"/>
                  <a:gd name="T27" fmla="*/ 190 h 278"/>
                  <a:gd name="T28" fmla="*/ 168 w 252"/>
                  <a:gd name="T29" fmla="*/ 177 h 278"/>
                  <a:gd name="T30" fmla="*/ 177 w 252"/>
                  <a:gd name="T31" fmla="*/ 168 h 278"/>
                  <a:gd name="T32" fmla="*/ 188 w 252"/>
                  <a:gd name="T33" fmla="*/ 152 h 278"/>
                  <a:gd name="T34" fmla="*/ 196 w 252"/>
                  <a:gd name="T35" fmla="*/ 139 h 278"/>
                  <a:gd name="T36" fmla="*/ 202 w 252"/>
                  <a:gd name="T37" fmla="*/ 126 h 278"/>
                  <a:gd name="T38" fmla="*/ 207 w 252"/>
                  <a:gd name="T39" fmla="*/ 111 h 278"/>
                  <a:gd name="T40" fmla="*/ 210 w 252"/>
                  <a:gd name="T41" fmla="*/ 103 h 278"/>
                  <a:gd name="T42" fmla="*/ 210 w 252"/>
                  <a:gd name="T43" fmla="*/ 92 h 278"/>
                  <a:gd name="T44" fmla="*/ 211 w 252"/>
                  <a:gd name="T45" fmla="*/ 84 h 278"/>
                  <a:gd name="T46" fmla="*/ 212 w 252"/>
                  <a:gd name="T47" fmla="*/ 76 h 278"/>
                  <a:gd name="T48" fmla="*/ 211 w 252"/>
                  <a:gd name="T49" fmla="*/ 70 h 278"/>
                  <a:gd name="T50" fmla="*/ 251 w 252"/>
                  <a:gd name="T51" fmla="*/ 75 h 278"/>
                  <a:gd name="T52" fmla="*/ 239 w 252"/>
                  <a:gd name="T53" fmla="*/ 65 h 278"/>
                  <a:gd name="T54" fmla="*/ 230 w 252"/>
                  <a:gd name="T55" fmla="*/ 56 h 278"/>
                  <a:gd name="T56" fmla="*/ 216 w 252"/>
                  <a:gd name="T57" fmla="*/ 42 h 278"/>
                  <a:gd name="T58" fmla="*/ 206 w 252"/>
                  <a:gd name="T59" fmla="*/ 28 h 278"/>
                  <a:gd name="T60" fmla="*/ 198 w 252"/>
                  <a:gd name="T61" fmla="*/ 15 h 278"/>
                  <a:gd name="T62" fmla="*/ 191 w 252"/>
                  <a:gd name="T63" fmla="*/ 0 h 278"/>
                  <a:gd name="T64" fmla="*/ 182 w 252"/>
                  <a:gd name="T65" fmla="*/ 12 h 278"/>
                  <a:gd name="T66" fmla="*/ 171 w 252"/>
                  <a:gd name="T67" fmla="*/ 24 h 278"/>
                  <a:gd name="T68" fmla="*/ 158 w 252"/>
                  <a:gd name="T69" fmla="*/ 37 h 278"/>
                  <a:gd name="T70" fmla="*/ 144 w 252"/>
                  <a:gd name="T71" fmla="*/ 48 h 278"/>
                  <a:gd name="T72" fmla="*/ 135 w 252"/>
                  <a:gd name="T73" fmla="*/ 53 h 278"/>
                  <a:gd name="T74" fmla="*/ 123 w 252"/>
                  <a:gd name="T75" fmla="*/ 57 h 278"/>
                  <a:gd name="T76" fmla="*/ 164 w 252"/>
                  <a:gd name="T77" fmla="*/ 63 h 278"/>
                  <a:gd name="T78" fmla="*/ 164 w 252"/>
                  <a:gd name="T79" fmla="*/ 78 h 278"/>
                  <a:gd name="T80" fmla="*/ 163 w 252"/>
                  <a:gd name="T81" fmla="*/ 90 h 278"/>
                  <a:gd name="T82" fmla="*/ 160 w 252"/>
                  <a:gd name="T83" fmla="*/ 104 h 278"/>
                  <a:gd name="T84" fmla="*/ 156 w 252"/>
                  <a:gd name="T85" fmla="*/ 118 h 278"/>
                  <a:gd name="T86" fmla="*/ 148 w 252"/>
                  <a:gd name="T87" fmla="*/ 132 h 278"/>
                  <a:gd name="T88" fmla="*/ 142 w 252"/>
                  <a:gd name="T89" fmla="*/ 146 h 278"/>
                  <a:gd name="T90" fmla="*/ 130 w 252"/>
                  <a:gd name="T91" fmla="*/ 165 h 278"/>
                  <a:gd name="T92" fmla="*/ 120 w 252"/>
                  <a:gd name="T93" fmla="*/ 180 h 278"/>
                  <a:gd name="T94" fmla="*/ 109 w 252"/>
                  <a:gd name="T95" fmla="*/ 194 h 278"/>
                  <a:gd name="T96" fmla="*/ 97 w 252"/>
                  <a:gd name="T97" fmla="*/ 208 h 278"/>
                  <a:gd name="T98" fmla="*/ 90 w 252"/>
                  <a:gd name="T99" fmla="*/ 215 h 278"/>
                  <a:gd name="T100" fmla="*/ 84 w 252"/>
                  <a:gd name="T101" fmla="*/ 221 h 278"/>
                  <a:gd name="T102" fmla="*/ 78 w 252"/>
                  <a:gd name="T103" fmla="*/ 225 h 278"/>
                  <a:gd name="T104" fmla="*/ 74 w 252"/>
                  <a:gd name="T105" fmla="*/ 230 h 278"/>
                  <a:gd name="T106" fmla="*/ 64 w 252"/>
                  <a:gd name="T107" fmla="*/ 239 h 278"/>
                  <a:gd name="T108" fmla="*/ 56 w 252"/>
                  <a:gd name="T109" fmla="*/ 245 h 278"/>
                  <a:gd name="T110" fmla="*/ 49 w 252"/>
                  <a:gd name="T111" fmla="*/ 250 h 278"/>
                  <a:gd name="T112" fmla="*/ 43 w 252"/>
                  <a:gd name="T113" fmla="*/ 255 h 278"/>
                  <a:gd name="T114" fmla="*/ 36 w 252"/>
                  <a:gd name="T115" fmla="*/ 258 h 278"/>
                  <a:gd name="T116" fmla="*/ 30 w 252"/>
                  <a:gd name="T117" fmla="*/ 262 h 278"/>
                  <a:gd name="T118" fmla="*/ 23 w 252"/>
                  <a:gd name="T119" fmla="*/ 266 h 278"/>
                  <a:gd name="T120" fmla="*/ 15 w 252"/>
                  <a:gd name="T121" fmla="*/ 269 h 278"/>
                  <a:gd name="T122" fmla="*/ 8 w 252"/>
                  <a:gd name="T123" fmla="*/ 273 h 278"/>
                  <a:gd name="T124" fmla="*/ 0 w 252"/>
                  <a:gd name="T125" fmla="*/ 277 h 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2" h="278">
                    <a:moveTo>
                      <a:pt x="0" y="277"/>
                    </a:moveTo>
                    <a:lnTo>
                      <a:pt x="12" y="274"/>
                    </a:lnTo>
                    <a:lnTo>
                      <a:pt x="22" y="271"/>
                    </a:lnTo>
                    <a:lnTo>
                      <a:pt x="31" y="270"/>
                    </a:lnTo>
                    <a:lnTo>
                      <a:pt x="41" y="267"/>
                    </a:lnTo>
                    <a:lnTo>
                      <a:pt x="54" y="262"/>
                    </a:lnTo>
                    <a:lnTo>
                      <a:pt x="68" y="256"/>
                    </a:lnTo>
                    <a:lnTo>
                      <a:pt x="81" y="248"/>
                    </a:lnTo>
                    <a:lnTo>
                      <a:pt x="94" y="240"/>
                    </a:lnTo>
                    <a:lnTo>
                      <a:pt x="105" y="233"/>
                    </a:lnTo>
                    <a:lnTo>
                      <a:pt x="120" y="222"/>
                    </a:lnTo>
                    <a:lnTo>
                      <a:pt x="130" y="215"/>
                    </a:lnTo>
                    <a:lnTo>
                      <a:pt x="142" y="202"/>
                    </a:lnTo>
                    <a:lnTo>
                      <a:pt x="156" y="190"/>
                    </a:lnTo>
                    <a:lnTo>
                      <a:pt x="168" y="177"/>
                    </a:lnTo>
                    <a:lnTo>
                      <a:pt x="177" y="168"/>
                    </a:lnTo>
                    <a:lnTo>
                      <a:pt x="188" y="152"/>
                    </a:lnTo>
                    <a:lnTo>
                      <a:pt x="196" y="139"/>
                    </a:lnTo>
                    <a:lnTo>
                      <a:pt x="202" y="126"/>
                    </a:lnTo>
                    <a:lnTo>
                      <a:pt x="207" y="111"/>
                    </a:lnTo>
                    <a:lnTo>
                      <a:pt x="210" y="103"/>
                    </a:lnTo>
                    <a:lnTo>
                      <a:pt x="210" y="92"/>
                    </a:lnTo>
                    <a:lnTo>
                      <a:pt x="211" y="84"/>
                    </a:lnTo>
                    <a:lnTo>
                      <a:pt x="212" y="76"/>
                    </a:lnTo>
                    <a:lnTo>
                      <a:pt x="211" y="70"/>
                    </a:lnTo>
                    <a:lnTo>
                      <a:pt x="251" y="75"/>
                    </a:lnTo>
                    <a:lnTo>
                      <a:pt x="239" y="65"/>
                    </a:lnTo>
                    <a:lnTo>
                      <a:pt x="230" y="56"/>
                    </a:lnTo>
                    <a:lnTo>
                      <a:pt x="216" y="42"/>
                    </a:lnTo>
                    <a:lnTo>
                      <a:pt x="206" y="28"/>
                    </a:lnTo>
                    <a:lnTo>
                      <a:pt x="198" y="15"/>
                    </a:lnTo>
                    <a:lnTo>
                      <a:pt x="191" y="0"/>
                    </a:lnTo>
                    <a:lnTo>
                      <a:pt x="182" y="12"/>
                    </a:lnTo>
                    <a:lnTo>
                      <a:pt x="171" y="24"/>
                    </a:lnTo>
                    <a:lnTo>
                      <a:pt x="158" y="37"/>
                    </a:lnTo>
                    <a:lnTo>
                      <a:pt x="144" y="48"/>
                    </a:lnTo>
                    <a:lnTo>
                      <a:pt x="135" y="53"/>
                    </a:lnTo>
                    <a:lnTo>
                      <a:pt x="123" y="57"/>
                    </a:lnTo>
                    <a:lnTo>
                      <a:pt x="164" y="63"/>
                    </a:lnTo>
                    <a:lnTo>
                      <a:pt x="164" y="78"/>
                    </a:lnTo>
                    <a:lnTo>
                      <a:pt x="163" y="90"/>
                    </a:lnTo>
                    <a:lnTo>
                      <a:pt x="160" y="104"/>
                    </a:lnTo>
                    <a:lnTo>
                      <a:pt x="156" y="118"/>
                    </a:lnTo>
                    <a:lnTo>
                      <a:pt x="148" y="132"/>
                    </a:lnTo>
                    <a:lnTo>
                      <a:pt x="142" y="146"/>
                    </a:lnTo>
                    <a:lnTo>
                      <a:pt x="130" y="165"/>
                    </a:lnTo>
                    <a:lnTo>
                      <a:pt x="120" y="180"/>
                    </a:lnTo>
                    <a:lnTo>
                      <a:pt x="109" y="194"/>
                    </a:lnTo>
                    <a:lnTo>
                      <a:pt x="97" y="208"/>
                    </a:lnTo>
                    <a:lnTo>
                      <a:pt x="90" y="215"/>
                    </a:lnTo>
                    <a:lnTo>
                      <a:pt x="84" y="221"/>
                    </a:lnTo>
                    <a:lnTo>
                      <a:pt x="78" y="225"/>
                    </a:lnTo>
                    <a:lnTo>
                      <a:pt x="74" y="230"/>
                    </a:lnTo>
                    <a:lnTo>
                      <a:pt x="64" y="239"/>
                    </a:lnTo>
                    <a:lnTo>
                      <a:pt x="56" y="245"/>
                    </a:lnTo>
                    <a:lnTo>
                      <a:pt x="49" y="250"/>
                    </a:lnTo>
                    <a:lnTo>
                      <a:pt x="43" y="255"/>
                    </a:lnTo>
                    <a:lnTo>
                      <a:pt x="36" y="258"/>
                    </a:lnTo>
                    <a:lnTo>
                      <a:pt x="30" y="262"/>
                    </a:lnTo>
                    <a:lnTo>
                      <a:pt x="23" y="266"/>
                    </a:lnTo>
                    <a:lnTo>
                      <a:pt x="15" y="269"/>
                    </a:lnTo>
                    <a:lnTo>
                      <a:pt x="8" y="273"/>
                    </a:lnTo>
                    <a:lnTo>
                      <a:pt x="0" y="277"/>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4102" name="Oval 1029"/>
            <p:cNvSpPr>
              <a:spLocks noChangeArrowheads="1"/>
            </p:cNvSpPr>
            <p:nvPr/>
          </p:nvSpPr>
          <p:spPr bwMode="auto">
            <a:xfrm>
              <a:off x="4091707" y="4273550"/>
              <a:ext cx="1797050" cy="620713"/>
            </a:xfrm>
            <a:prstGeom prst="ellipse">
              <a:avLst/>
            </a:prstGeom>
            <a:solidFill>
              <a:srgbClr val="E7E7E7"/>
            </a:solidFill>
            <a:ln w="12700">
              <a:solidFill>
                <a:schemeClr val="tx1"/>
              </a:solidFill>
              <a:round/>
              <a:headEnd/>
              <a:tailEnd/>
            </a:ln>
            <a:effectLst>
              <a:outerShdw dist="107763" dir="2700000" algn="ctr" rotWithShape="0">
                <a:schemeClr val="bg2"/>
              </a:outerShdw>
            </a:effec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p>
          </p:txBody>
        </p:sp>
        <p:sp>
          <p:nvSpPr>
            <p:cNvPr id="4103" name="Rectangle 1030"/>
            <p:cNvSpPr>
              <a:spLocks noChangeArrowheads="1"/>
            </p:cNvSpPr>
            <p:nvPr/>
          </p:nvSpPr>
          <p:spPr bwMode="auto">
            <a:xfrm>
              <a:off x="4089167" y="4289209"/>
              <a:ext cx="1867050"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it-IT" altLang="it-IT" sz="1400" dirty="0">
                  <a:solidFill>
                    <a:srgbClr val="000000"/>
                  </a:solidFill>
                </a:rPr>
                <a:t>Direzione Nazionale</a:t>
              </a:r>
              <a:r>
                <a:rPr lang="it-IT" altLang="it-IT" sz="1200" dirty="0">
                  <a:solidFill>
                    <a:srgbClr val="000000"/>
                  </a:solidFill>
                </a:rPr>
                <a:t> </a:t>
              </a:r>
            </a:p>
            <a:p>
              <a:pPr algn="ctr">
                <a:spcBef>
                  <a:spcPct val="0"/>
                </a:spcBef>
                <a:buSzTx/>
                <a:buFontTx/>
                <a:buNone/>
              </a:pPr>
              <a:r>
                <a:rPr lang="it-IT" altLang="it-IT" sz="1200" dirty="0">
                  <a:solidFill>
                    <a:srgbClr val="000000"/>
                  </a:solidFill>
                </a:rPr>
                <a:t>Antimafia e Antiterrorismo</a:t>
              </a:r>
            </a:p>
          </p:txBody>
        </p:sp>
        <p:sp>
          <p:nvSpPr>
            <p:cNvPr id="4104" name="Oval 1031"/>
            <p:cNvSpPr>
              <a:spLocks noChangeArrowheads="1"/>
            </p:cNvSpPr>
            <p:nvPr/>
          </p:nvSpPr>
          <p:spPr bwMode="auto">
            <a:xfrm>
              <a:off x="5574432" y="5334000"/>
              <a:ext cx="1914525" cy="514350"/>
            </a:xfrm>
            <a:prstGeom prst="ellipse">
              <a:avLst/>
            </a:prstGeom>
            <a:solidFill>
              <a:srgbClr val="E7E7E7"/>
            </a:solidFill>
            <a:ln w="12700">
              <a:solidFill>
                <a:schemeClr val="tx1"/>
              </a:solidFill>
              <a:round/>
              <a:headEnd/>
              <a:tailEnd/>
            </a:ln>
            <a:effectLst>
              <a:outerShdw dist="107763" dir="2700000" algn="ctr" rotWithShape="0">
                <a:schemeClr val="bg2"/>
              </a:outerShdw>
            </a:effec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p>
          </p:txBody>
        </p:sp>
        <p:sp>
          <p:nvSpPr>
            <p:cNvPr id="4105" name="Rectangle 1032"/>
            <p:cNvSpPr>
              <a:spLocks noChangeArrowheads="1"/>
            </p:cNvSpPr>
            <p:nvPr/>
          </p:nvSpPr>
          <p:spPr bwMode="auto">
            <a:xfrm>
              <a:off x="5879249" y="5486393"/>
              <a:ext cx="142507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it-IT" altLang="it-IT" sz="1200" dirty="0">
                  <a:solidFill>
                    <a:srgbClr val="000000"/>
                  </a:solidFill>
                </a:rPr>
                <a:t>Procura Distrettuale</a:t>
              </a:r>
            </a:p>
          </p:txBody>
        </p:sp>
        <p:sp>
          <p:nvSpPr>
            <p:cNvPr id="4106" name="Oval 1033"/>
            <p:cNvSpPr>
              <a:spLocks noChangeArrowheads="1"/>
            </p:cNvSpPr>
            <p:nvPr/>
          </p:nvSpPr>
          <p:spPr bwMode="auto">
            <a:xfrm>
              <a:off x="4558432" y="3059113"/>
              <a:ext cx="1914525" cy="515937"/>
            </a:xfrm>
            <a:prstGeom prst="ellipse">
              <a:avLst/>
            </a:prstGeom>
            <a:solidFill>
              <a:srgbClr val="E7E7E7"/>
            </a:solidFill>
            <a:ln w="12700">
              <a:solidFill>
                <a:schemeClr val="tx1"/>
              </a:solidFill>
              <a:round/>
              <a:headEnd/>
              <a:tailEnd/>
            </a:ln>
            <a:effectLst>
              <a:outerShdw dist="107763" dir="2700000" algn="ctr" rotWithShape="0">
                <a:schemeClr val="bg2"/>
              </a:outerShdw>
            </a:effec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p>
          </p:txBody>
        </p:sp>
        <p:sp>
          <p:nvSpPr>
            <p:cNvPr id="4107" name="Rectangle 1034"/>
            <p:cNvSpPr>
              <a:spLocks noChangeArrowheads="1"/>
            </p:cNvSpPr>
            <p:nvPr/>
          </p:nvSpPr>
          <p:spPr bwMode="auto">
            <a:xfrm>
              <a:off x="4815067" y="3182137"/>
              <a:ext cx="142507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it-IT" altLang="it-IT" sz="1200" dirty="0">
                  <a:solidFill>
                    <a:srgbClr val="000000"/>
                  </a:solidFill>
                </a:rPr>
                <a:t>Procura Distrettuale</a:t>
              </a:r>
            </a:p>
          </p:txBody>
        </p:sp>
        <p:sp>
          <p:nvSpPr>
            <p:cNvPr id="4108" name="Oval 1035"/>
            <p:cNvSpPr>
              <a:spLocks noChangeArrowheads="1"/>
            </p:cNvSpPr>
            <p:nvPr/>
          </p:nvSpPr>
          <p:spPr bwMode="auto">
            <a:xfrm>
              <a:off x="3059832" y="5488905"/>
              <a:ext cx="2089150" cy="460375"/>
            </a:xfrm>
            <a:prstGeom prst="ellipse">
              <a:avLst/>
            </a:prstGeom>
            <a:solidFill>
              <a:srgbClr val="E7E7E7"/>
            </a:solidFill>
            <a:ln w="12700">
              <a:solidFill>
                <a:schemeClr val="tx1"/>
              </a:solidFill>
              <a:round/>
              <a:headEnd/>
              <a:tailEnd/>
            </a:ln>
            <a:effectLst>
              <a:outerShdw dist="107763" dir="2700000" algn="ctr" rotWithShape="0">
                <a:schemeClr val="bg2"/>
              </a:outerShdw>
            </a:effec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p>
          </p:txBody>
        </p:sp>
        <p:sp>
          <p:nvSpPr>
            <p:cNvPr id="4109" name="Rectangle 1036"/>
            <p:cNvSpPr>
              <a:spLocks noChangeArrowheads="1"/>
            </p:cNvSpPr>
            <p:nvPr/>
          </p:nvSpPr>
          <p:spPr bwMode="auto">
            <a:xfrm>
              <a:off x="3383142" y="5589240"/>
              <a:ext cx="142507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it-IT" altLang="it-IT" sz="1200" dirty="0">
                  <a:solidFill>
                    <a:srgbClr val="000000"/>
                  </a:solidFill>
                </a:rPr>
                <a:t>Procura Distrettuale</a:t>
              </a:r>
            </a:p>
          </p:txBody>
        </p:sp>
        <p:grpSp>
          <p:nvGrpSpPr>
            <p:cNvPr id="4111" name="Group 1040"/>
            <p:cNvGrpSpPr>
              <a:grpSpLocks/>
            </p:cNvGrpSpPr>
            <p:nvPr/>
          </p:nvGrpSpPr>
          <p:grpSpPr bwMode="auto">
            <a:xfrm>
              <a:off x="5803032" y="4800600"/>
              <a:ext cx="411163" cy="517525"/>
              <a:chOff x="3672" y="3013"/>
              <a:chExt cx="259" cy="326"/>
            </a:xfrm>
          </p:grpSpPr>
          <p:sp>
            <p:nvSpPr>
              <p:cNvPr id="4126" name="Freeform 1041"/>
              <p:cNvSpPr>
                <a:spLocks/>
              </p:cNvSpPr>
              <p:nvPr/>
            </p:nvSpPr>
            <p:spPr bwMode="auto">
              <a:xfrm>
                <a:off x="3676" y="3013"/>
                <a:ext cx="255" cy="323"/>
              </a:xfrm>
              <a:custGeom>
                <a:avLst/>
                <a:gdLst>
                  <a:gd name="T0" fmla="*/ 1 w 255"/>
                  <a:gd name="T1" fmla="*/ 12 h 323"/>
                  <a:gd name="T2" fmla="*/ 0 w 255"/>
                  <a:gd name="T3" fmla="*/ 35 h 323"/>
                  <a:gd name="T4" fmla="*/ 2 w 255"/>
                  <a:gd name="T5" fmla="*/ 61 h 323"/>
                  <a:gd name="T6" fmla="*/ 9 w 255"/>
                  <a:gd name="T7" fmla="*/ 88 h 323"/>
                  <a:gd name="T8" fmla="*/ 17 w 255"/>
                  <a:gd name="T9" fmla="*/ 117 h 323"/>
                  <a:gd name="T10" fmla="*/ 29 w 255"/>
                  <a:gd name="T11" fmla="*/ 147 h 323"/>
                  <a:gd name="T12" fmla="*/ 46 w 255"/>
                  <a:gd name="T13" fmla="*/ 182 h 323"/>
                  <a:gd name="T14" fmla="*/ 65 w 255"/>
                  <a:gd name="T15" fmla="*/ 211 h 323"/>
                  <a:gd name="T16" fmla="*/ 91 w 255"/>
                  <a:gd name="T17" fmla="*/ 240 h 323"/>
                  <a:gd name="T18" fmla="*/ 117 w 255"/>
                  <a:gd name="T19" fmla="*/ 261 h 323"/>
                  <a:gd name="T20" fmla="*/ 139 w 255"/>
                  <a:gd name="T21" fmla="*/ 271 h 323"/>
                  <a:gd name="T22" fmla="*/ 156 w 255"/>
                  <a:gd name="T23" fmla="*/ 277 h 323"/>
                  <a:gd name="T24" fmla="*/ 138 w 255"/>
                  <a:gd name="T25" fmla="*/ 322 h 323"/>
                  <a:gd name="T26" fmla="*/ 172 w 255"/>
                  <a:gd name="T27" fmla="*/ 310 h 323"/>
                  <a:gd name="T28" fmla="*/ 211 w 255"/>
                  <a:gd name="T29" fmla="*/ 297 h 323"/>
                  <a:gd name="T30" fmla="*/ 248 w 255"/>
                  <a:gd name="T31" fmla="*/ 297 h 323"/>
                  <a:gd name="T32" fmla="*/ 242 w 255"/>
                  <a:gd name="T33" fmla="*/ 273 h 323"/>
                  <a:gd name="T34" fmla="*/ 223 w 255"/>
                  <a:gd name="T35" fmla="*/ 240 h 323"/>
                  <a:gd name="T36" fmla="*/ 215 w 255"/>
                  <a:gd name="T37" fmla="*/ 215 h 323"/>
                  <a:gd name="T38" fmla="*/ 190 w 255"/>
                  <a:gd name="T39" fmla="*/ 236 h 323"/>
                  <a:gd name="T40" fmla="*/ 160 w 255"/>
                  <a:gd name="T41" fmla="*/ 227 h 323"/>
                  <a:gd name="T42" fmla="*/ 132 w 255"/>
                  <a:gd name="T43" fmla="*/ 209 h 323"/>
                  <a:gd name="T44" fmla="*/ 103 w 255"/>
                  <a:gd name="T45" fmla="*/ 184 h 323"/>
                  <a:gd name="T46" fmla="*/ 72 w 255"/>
                  <a:gd name="T47" fmla="*/ 151 h 323"/>
                  <a:gd name="T48" fmla="*/ 51 w 255"/>
                  <a:gd name="T49" fmla="*/ 117 h 323"/>
                  <a:gd name="T50" fmla="*/ 40 w 255"/>
                  <a:gd name="T51" fmla="*/ 102 h 323"/>
                  <a:gd name="T52" fmla="*/ 33 w 255"/>
                  <a:gd name="T53" fmla="*/ 87 h 323"/>
                  <a:gd name="T54" fmla="*/ 22 w 255"/>
                  <a:gd name="T55" fmla="*/ 64 h 323"/>
                  <a:gd name="T56" fmla="*/ 17 w 255"/>
                  <a:gd name="T57" fmla="*/ 49 h 323"/>
                  <a:gd name="T58" fmla="*/ 12 w 255"/>
                  <a:gd name="T59" fmla="*/ 35 h 323"/>
                  <a:gd name="T60" fmla="*/ 10 w 255"/>
                  <a:gd name="T61" fmla="*/ 17 h 323"/>
                  <a:gd name="T62" fmla="*/ 7 w 255"/>
                  <a:gd name="T63" fmla="*/ 0 h 3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5" h="323">
                    <a:moveTo>
                      <a:pt x="7" y="0"/>
                    </a:moveTo>
                    <a:lnTo>
                      <a:pt x="1" y="12"/>
                    </a:lnTo>
                    <a:lnTo>
                      <a:pt x="0" y="25"/>
                    </a:lnTo>
                    <a:lnTo>
                      <a:pt x="0" y="35"/>
                    </a:lnTo>
                    <a:lnTo>
                      <a:pt x="1" y="47"/>
                    </a:lnTo>
                    <a:lnTo>
                      <a:pt x="2" y="61"/>
                    </a:lnTo>
                    <a:lnTo>
                      <a:pt x="5" y="73"/>
                    </a:lnTo>
                    <a:lnTo>
                      <a:pt x="9" y="88"/>
                    </a:lnTo>
                    <a:lnTo>
                      <a:pt x="13" y="103"/>
                    </a:lnTo>
                    <a:lnTo>
                      <a:pt x="17" y="117"/>
                    </a:lnTo>
                    <a:lnTo>
                      <a:pt x="24" y="135"/>
                    </a:lnTo>
                    <a:lnTo>
                      <a:pt x="29" y="147"/>
                    </a:lnTo>
                    <a:lnTo>
                      <a:pt x="38" y="164"/>
                    </a:lnTo>
                    <a:lnTo>
                      <a:pt x="46" y="182"/>
                    </a:lnTo>
                    <a:lnTo>
                      <a:pt x="56" y="200"/>
                    </a:lnTo>
                    <a:lnTo>
                      <a:pt x="65" y="211"/>
                    </a:lnTo>
                    <a:lnTo>
                      <a:pt x="79" y="227"/>
                    </a:lnTo>
                    <a:lnTo>
                      <a:pt x="91" y="240"/>
                    </a:lnTo>
                    <a:lnTo>
                      <a:pt x="104" y="250"/>
                    </a:lnTo>
                    <a:lnTo>
                      <a:pt x="117" y="261"/>
                    </a:lnTo>
                    <a:lnTo>
                      <a:pt x="127" y="266"/>
                    </a:lnTo>
                    <a:lnTo>
                      <a:pt x="139" y="271"/>
                    </a:lnTo>
                    <a:lnTo>
                      <a:pt x="147" y="276"/>
                    </a:lnTo>
                    <a:lnTo>
                      <a:pt x="156" y="277"/>
                    </a:lnTo>
                    <a:lnTo>
                      <a:pt x="164" y="279"/>
                    </a:lnTo>
                    <a:lnTo>
                      <a:pt x="138" y="322"/>
                    </a:lnTo>
                    <a:lnTo>
                      <a:pt x="154" y="316"/>
                    </a:lnTo>
                    <a:lnTo>
                      <a:pt x="172" y="310"/>
                    </a:lnTo>
                    <a:lnTo>
                      <a:pt x="191" y="302"/>
                    </a:lnTo>
                    <a:lnTo>
                      <a:pt x="211" y="297"/>
                    </a:lnTo>
                    <a:lnTo>
                      <a:pt x="225" y="295"/>
                    </a:lnTo>
                    <a:lnTo>
                      <a:pt x="248" y="297"/>
                    </a:lnTo>
                    <a:lnTo>
                      <a:pt x="254" y="287"/>
                    </a:lnTo>
                    <a:lnTo>
                      <a:pt x="242" y="273"/>
                    </a:lnTo>
                    <a:lnTo>
                      <a:pt x="233" y="258"/>
                    </a:lnTo>
                    <a:lnTo>
                      <a:pt x="223" y="240"/>
                    </a:lnTo>
                    <a:lnTo>
                      <a:pt x="216" y="223"/>
                    </a:lnTo>
                    <a:lnTo>
                      <a:pt x="215" y="215"/>
                    </a:lnTo>
                    <a:lnTo>
                      <a:pt x="212" y="200"/>
                    </a:lnTo>
                    <a:lnTo>
                      <a:pt x="190" y="236"/>
                    </a:lnTo>
                    <a:lnTo>
                      <a:pt x="175" y="231"/>
                    </a:lnTo>
                    <a:lnTo>
                      <a:pt x="160" y="227"/>
                    </a:lnTo>
                    <a:lnTo>
                      <a:pt x="146" y="218"/>
                    </a:lnTo>
                    <a:lnTo>
                      <a:pt x="132" y="209"/>
                    </a:lnTo>
                    <a:lnTo>
                      <a:pt x="117" y="197"/>
                    </a:lnTo>
                    <a:lnTo>
                      <a:pt x="103" y="184"/>
                    </a:lnTo>
                    <a:lnTo>
                      <a:pt x="85" y="167"/>
                    </a:lnTo>
                    <a:lnTo>
                      <a:pt x="72" y="151"/>
                    </a:lnTo>
                    <a:lnTo>
                      <a:pt x="60" y="135"/>
                    </a:lnTo>
                    <a:lnTo>
                      <a:pt x="51" y="117"/>
                    </a:lnTo>
                    <a:lnTo>
                      <a:pt x="45" y="109"/>
                    </a:lnTo>
                    <a:lnTo>
                      <a:pt x="40" y="102"/>
                    </a:lnTo>
                    <a:lnTo>
                      <a:pt x="35" y="95"/>
                    </a:lnTo>
                    <a:lnTo>
                      <a:pt x="33" y="87"/>
                    </a:lnTo>
                    <a:lnTo>
                      <a:pt x="27" y="75"/>
                    </a:lnTo>
                    <a:lnTo>
                      <a:pt x="22" y="64"/>
                    </a:lnTo>
                    <a:lnTo>
                      <a:pt x="20" y="56"/>
                    </a:lnTo>
                    <a:lnTo>
                      <a:pt x="17" y="49"/>
                    </a:lnTo>
                    <a:lnTo>
                      <a:pt x="15" y="41"/>
                    </a:lnTo>
                    <a:lnTo>
                      <a:pt x="12" y="35"/>
                    </a:lnTo>
                    <a:lnTo>
                      <a:pt x="11" y="26"/>
                    </a:lnTo>
                    <a:lnTo>
                      <a:pt x="10" y="17"/>
                    </a:lnTo>
                    <a:lnTo>
                      <a:pt x="9" y="8"/>
                    </a:lnTo>
                    <a:lnTo>
                      <a:pt x="7" y="0"/>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27" name="Freeform 1042"/>
              <p:cNvSpPr>
                <a:spLocks/>
              </p:cNvSpPr>
              <p:nvPr/>
            </p:nvSpPr>
            <p:spPr bwMode="auto">
              <a:xfrm>
                <a:off x="3672" y="3025"/>
                <a:ext cx="252" cy="314"/>
              </a:xfrm>
              <a:custGeom>
                <a:avLst/>
                <a:gdLst>
                  <a:gd name="T0" fmla="*/ 5 w 252"/>
                  <a:gd name="T1" fmla="*/ 0 h 314"/>
                  <a:gd name="T2" fmla="*/ 2 w 252"/>
                  <a:gd name="T3" fmla="*/ 12 h 314"/>
                  <a:gd name="T4" fmla="*/ 1 w 252"/>
                  <a:gd name="T5" fmla="*/ 23 h 314"/>
                  <a:gd name="T6" fmla="*/ 0 w 252"/>
                  <a:gd name="T7" fmla="*/ 33 h 314"/>
                  <a:gd name="T8" fmla="*/ 2 w 252"/>
                  <a:gd name="T9" fmla="*/ 43 h 314"/>
                  <a:gd name="T10" fmla="*/ 1 w 252"/>
                  <a:gd name="T11" fmla="*/ 57 h 314"/>
                  <a:gd name="T12" fmla="*/ 2 w 252"/>
                  <a:gd name="T13" fmla="*/ 71 h 314"/>
                  <a:gd name="T14" fmla="*/ 6 w 252"/>
                  <a:gd name="T15" fmla="*/ 87 h 314"/>
                  <a:gd name="T16" fmla="*/ 10 w 252"/>
                  <a:gd name="T17" fmla="*/ 102 h 314"/>
                  <a:gd name="T18" fmla="*/ 15 w 252"/>
                  <a:gd name="T19" fmla="*/ 116 h 314"/>
                  <a:gd name="T20" fmla="*/ 21 w 252"/>
                  <a:gd name="T21" fmla="*/ 133 h 314"/>
                  <a:gd name="T22" fmla="*/ 28 w 252"/>
                  <a:gd name="T23" fmla="*/ 146 h 314"/>
                  <a:gd name="T24" fmla="*/ 36 w 252"/>
                  <a:gd name="T25" fmla="*/ 162 h 314"/>
                  <a:gd name="T26" fmla="*/ 45 w 252"/>
                  <a:gd name="T27" fmla="*/ 181 h 314"/>
                  <a:gd name="T28" fmla="*/ 55 w 252"/>
                  <a:gd name="T29" fmla="*/ 198 h 314"/>
                  <a:gd name="T30" fmla="*/ 63 w 252"/>
                  <a:gd name="T31" fmla="*/ 209 h 314"/>
                  <a:gd name="T32" fmla="*/ 77 w 252"/>
                  <a:gd name="T33" fmla="*/ 224 h 314"/>
                  <a:gd name="T34" fmla="*/ 89 w 252"/>
                  <a:gd name="T35" fmla="*/ 236 h 314"/>
                  <a:gd name="T36" fmla="*/ 101 w 252"/>
                  <a:gd name="T37" fmla="*/ 248 h 314"/>
                  <a:gd name="T38" fmla="*/ 117 w 252"/>
                  <a:gd name="T39" fmla="*/ 259 h 314"/>
                  <a:gd name="T40" fmla="*/ 126 w 252"/>
                  <a:gd name="T41" fmla="*/ 265 h 314"/>
                  <a:gd name="T42" fmla="*/ 137 w 252"/>
                  <a:gd name="T43" fmla="*/ 269 h 314"/>
                  <a:gd name="T44" fmla="*/ 147 w 252"/>
                  <a:gd name="T45" fmla="*/ 272 h 314"/>
                  <a:gd name="T46" fmla="*/ 155 w 252"/>
                  <a:gd name="T47" fmla="*/ 274 h 314"/>
                  <a:gd name="T48" fmla="*/ 163 w 252"/>
                  <a:gd name="T49" fmla="*/ 277 h 314"/>
                  <a:gd name="T50" fmla="*/ 140 w 252"/>
                  <a:gd name="T51" fmla="*/ 313 h 314"/>
                  <a:gd name="T52" fmla="*/ 157 w 252"/>
                  <a:gd name="T53" fmla="*/ 307 h 314"/>
                  <a:gd name="T54" fmla="*/ 172 w 252"/>
                  <a:gd name="T55" fmla="*/ 300 h 314"/>
                  <a:gd name="T56" fmla="*/ 193 w 252"/>
                  <a:gd name="T57" fmla="*/ 294 h 314"/>
                  <a:gd name="T58" fmla="*/ 214 w 252"/>
                  <a:gd name="T59" fmla="*/ 290 h 314"/>
                  <a:gd name="T60" fmla="*/ 230 w 252"/>
                  <a:gd name="T61" fmla="*/ 285 h 314"/>
                  <a:gd name="T62" fmla="*/ 251 w 252"/>
                  <a:gd name="T63" fmla="*/ 286 h 314"/>
                  <a:gd name="T64" fmla="*/ 241 w 252"/>
                  <a:gd name="T65" fmla="*/ 272 h 314"/>
                  <a:gd name="T66" fmla="*/ 230 w 252"/>
                  <a:gd name="T67" fmla="*/ 257 h 314"/>
                  <a:gd name="T68" fmla="*/ 220 w 252"/>
                  <a:gd name="T69" fmla="*/ 239 h 314"/>
                  <a:gd name="T70" fmla="*/ 214 w 252"/>
                  <a:gd name="T71" fmla="*/ 222 h 314"/>
                  <a:gd name="T72" fmla="*/ 213 w 252"/>
                  <a:gd name="T73" fmla="*/ 214 h 314"/>
                  <a:gd name="T74" fmla="*/ 210 w 252"/>
                  <a:gd name="T75" fmla="*/ 198 h 314"/>
                  <a:gd name="T76" fmla="*/ 188 w 252"/>
                  <a:gd name="T77" fmla="*/ 236 h 314"/>
                  <a:gd name="T78" fmla="*/ 172 w 252"/>
                  <a:gd name="T79" fmla="*/ 230 h 314"/>
                  <a:gd name="T80" fmla="*/ 157 w 252"/>
                  <a:gd name="T81" fmla="*/ 225 h 314"/>
                  <a:gd name="T82" fmla="*/ 144 w 252"/>
                  <a:gd name="T83" fmla="*/ 216 h 314"/>
                  <a:gd name="T84" fmla="*/ 129 w 252"/>
                  <a:gd name="T85" fmla="*/ 207 h 314"/>
                  <a:gd name="T86" fmla="*/ 115 w 252"/>
                  <a:gd name="T87" fmla="*/ 193 h 314"/>
                  <a:gd name="T88" fmla="*/ 102 w 252"/>
                  <a:gd name="T89" fmla="*/ 183 h 314"/>
                  <a:gd name="T90" fmla="*/ 83 w 252"/>
                  <a:gd name="T91" fmla="*/ 165 h 314"/>
                  <a:gd name="T92" fmla="*/ 69 w 252"/>
                  <a:gd name="T93" fmla="*/ 149 h 314"/>
                  <a:gd name="T94" fmla="*/ 58 w 252"/>
                  <a:gd name="T95" fmla="*/ 135 h 314"/>
                  <a:gd name="T96" fmla="*/ 48 w 252"/>
                  <a:gd name="T97" fmla="*/ 117 h 314"/>
                  <a:gd name="T98" fmla="*/ 42 w 252"/>
                  <a:gd name="T99" fmla="*/ 108 h 314"/>
                  <a:gd name="T100" fmla="*/ 37 w 252"/>
                  <a:gd name="T101" fmla="*/ 100 h 314"/>
                  <a:gd name="T102" fmla="*/ 34 w 252"/>
                  <a:gd name="T103" fmla="*/ 94 h 314"/>
                  <a:gd name="T104" fmla="*/ 29 w 252"/>
                  <a:gd name="T105" fmla="*/ 88 h 314"/>
                  <a:gd name="T106" fmla="*/ 23 w 252"/>
                  <a:gd name="T107" fmla="*/ 74 h 314"/>
                  <a:gd name="T108" fmla="*/ 20 w 252"/>
                  <a:gd name="T109" fmla="*/ 64 h 314"/>
                  <a:gd name="T110" fmla="*/ 17 w 252"/>
                  <a:gd name="T111" fmla="*/ 56 h 314"/>
                  <a:gd name="T112" fmla="*/ 14 w 252"/>
                  <a:gd name="T113" fmla="*/ 49 h 314"/>
                  <a:gd name="T114" fmla="*/ 12 w 252"/>
                  <a:gd name="T115" fmla="*/ 41 h 314"/>
                  <a:gd name="T116" fmla="*/ 9 w 252"/>
                  <a:gd name="T117" fmla="*/ 35 h 314"/>
                  <a:gd name="T118" fmla="*/ 8 w 252"/>
                  <a:gd name="T119" fmla="*/ 27 h 314"/>
                  <a:gd name="T120" fmla="*/ 6 w 252"/>
                  <a:gd name="T121" fmla="*/ 17 h 314"/>
                  <a:gd name="T122" fmla="*/ 5 w 252"/>
                  <a:gd name="T123" fmla="*/ 8 h 314"/>
                  <a:gd name="T124" fmla="*/ 5 w 252"/>
                  <a:gd name="T125" fmla="*/ 0 h 3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2" h="314">
                    <a:moveTo>
                      <a:pt x="5" y="0"/>
                    </a:moveTo>
                    <a:lnTo>
                      <a:pt x="2" y="12"/>
                    </a:lnTo>
                    <a:lnTo>
                      <a:pt x="1" y="23"/>
                    </a:lnTo>
                    <a:lnTo>
                      <a:pt x="0" y="33"/>
                    </a:lnTo>
                    <a:lnTo>
                      <a:pt x="2" y="43"/>
                    </a:lnTo>
                    <a:lnTo>
                      <a:pt x="1" y="57"/>
                    </a:lnTo>
                    <a:lnTo>
                      <a:pt x="2" y="71"/>
                    </a:lnTo>
                    <a:lnTo>
                      <a:pt x="6" y="87"/>
                    </a:lnTo>
                    <a:lnTo>
                      <a:pt x="10" y="102"/>
                    </a:lnTo>
                    <a:lnTo>
                      <a:pt x="15" y="116"/>
                    </a:lnTo>
                    <a:lnTo>
                      <a:pt x="21" y="133"/>
                    </a:lnTo>
                    <a:lnTo>
                      <a:pt x="28" y="146"/>
                    </a:lnTo>
                    <a:lnTo>
                      <a:pt x="36" y="162"/>
                    </a:lnTo>
                    <a:lnTo>
                      <a:pt x="45" y="181"/>
                    </a:lnTo>
                    <a:lnTo>
                      <a:pt x="55" y="198"/>
                    </a:lnTo>
                    <a:lnTo>
                      <a:pt x="63" y="209"/>
                    </a:lnTo>
                    <a:lnTo>
                      <a:pt x="77" y="224"/>
                    </a:lnTo>
                    <a:lnTo>
                      <a:pt x="89" y="236"/>
                    </a:lnTo>
                    <a:lnTo>
                      <a:pt x="101" y="248"/>
                    </a:lnTo>
                    <a:lnTo>
                      <a:pt x="117" y="259"/>
                    </a:lnTo>
                    <a:lnTo>
                      <a:pt x="126" y="265"/>
                    </a:lnTo>
                    <a:lnTo>
                      <a:pt x="137" y="269"/>
                    </a:lnTo>
                    <a:lnTo>
                      <a:pt x="147" y="272"/>
                    </a:lnTo>
                    <a:lnTo>
                      <a:pt x="155" y="274"/>
                    </a:lnTo>
                    <a:lnTo>
                      <a:pt x="163" y="277"/>
                    </a:lnTo>
                    <a:lnTo>
                      <a:pt x="140" y="313"/>
                    </a:lnTo>
                    <a:lnTo>
                      <a:pt x="157" y="307"/>
                    </a:lnTo>
                    <a:lnTo>
                      <a:pt x="172" y="300"/>
                    </a:lnTo>
                    <a:lnTo>
                      <a:pt x="193" y="294"/>
                    </a:lnTo>
                    <a:lnTo>
                      <a:pt x="214" y="290"/>
                    </a:lnTo>
                    <a:lnTo>
                      <a:pt x="230" y="285"/>
                    </a:lnTo>
                    <a:lnTo>
                      <a:pt x="251" y="286"/>
                    </a:lnTo>
                    <a:lnTo>
                      <a:pt x="241" y="272"/>
                    </a:lnTo>
                    <a:lnTo>
                      <a:pt x="230" y="257"/>
                    </a:lnTo>
                    <a:lnTo>
                      <a:pt x="220" y="239"/>
                    </a:lnTo>
                    <a:lnTo>
                      <a:pt x="214" y="222"/>
                    </a:lnTo>
                    <a:lnTo>
                      <a:pt x="213" y="214"/>
                    </a:lnTo>
                    <a:lnTo>
                      <a:pt x="210" y="198"/>
                    </a:lnTo>
                    <a:lnTo>
                      <a:pt x="188" y="236"/>
                    </a:lnTo>
                    <a:lnTo>
                      <a:pt x="172" y="230"/>
                    </a:lnTo>
                    <a:lnTo>
                      <a:pt x="157" y="225"/>
                    </a:lnTo>
                    <a:lnTo>
                      <a:pt x="144" y="216"/>
                    </a:lnTo>
                    <a:lnTo>
                      <a:pt x="129" y="207"/>
                    </a:lnTo>
                    <a:lnTo>
                      <a:pt x="115" y="193"/>
                    </a:lnTo>
                    <a:lnTo>
                      <a:pt x="102" y="183"/>
                    </a:lnTo>
                    <a:lnTo>
                      <a:pt x="83" y="165"/>
                    </a:lnTo>
                    <a:lnTo>
                      <a:pt x="69" y="149"/>
                    </a:lnTo>
                    <a:lnTo>
                      <a:pt x="58" y="135"/>
                    </a:lnTo>
                    <a:lnTo>
                      <a:pt x="48" y="117"/>
                    </a:lnTo>
                    <a:lnTo>
                      <a:pt x="42" y="108"/>
                    </a:lnTo>
                    <a:lnTo>
                      <a:pt x="37" y="100"/>
                    </a:lnTo>
                    <a:lnTo>
                      <a:pt x="34" y="94"/>
                    </a:lnTo>
                    <a:lnTo>
                      <a:pt x="29" y="88"/>
                    </a:lnTo>
                    <a:lnTo>
                      <a:pt x="23" y="74"/>
                    </a:lnTo>
                    <a:lnTo>
                      <a:pt x="20" y="64"/>
                    </a:lnTo>
                    <a:lnTo>
                      <a:pt x="17" y="56"/>
                    </a:lnTo>
                    <a:lnTo>
                      <a:pt x="14" y="49"/>
                    </a:lnTo>
                    <a:lnTo>
                      <a:pt x="12" y="41"/>
                    </a:lnTo>
                    <a:lnTo>
                      <a:pt x="9" y="35"/>
                    </a:lnTo>
                    <a:lnTo>
                      <a:pt x="8" y="27"/>
                    </a:lnTo>
                    <a:lnTo>
                      <a:pt x="6" y="17"/>
                    </a:lnTo>
                    <a:lnTo>
                      <a:pt x="5" y="8"/>
                    </a:lnTo>
                    <a:lnTo>
                      <a:pt x="5" y="0"/>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4112" name="Group 1043"/>
            <p:cNvGrpSpPr>
              <a:grpSpLocks/>
            </p:cNvGrpSpPr>
            <p:nvPr/>
          </p:nvGrpSpPr>
          <p:grpSpPr bwMode="auto">
            <a:xfrm>
              <a:off x="4964832" y="3657600"/>
              <a:ext cx="363538" cy="477838"/>
              <a:chOff x="3136" y="2256"/>
              <a:chExt cx="229" cy="301"/>
            </a:xfrm>
          </p:grpSpPr>
          <p:sp>
            <p:nvSpPr>
              <p:cNvPr id="4124" name="Freeform 1044"/>
              <p:cNvSpPr>
                <a:spLocks/>
              </p:cNvSpPr>
              <p:nvPr/>
            </p:nvSpPr>
            <p:spPr bwMode="auto">
              <a:xfrm>
                <a:off x="3139" y="2256"/>
                <a:ext cx="226" cy="301"/>
              </a:xfrm>
              <a:custGeom>
                <a:avLst/>
                <a:gdLst>
                  <a:gd name="T0" fmla="*/ 210 w 226"/>
                  <a:gd name="T1" fmla="*/ 0 h 301"/>
                  <a:gd name="T2" fmla="*/ 191 w 226"/>
                  <a:gd name="T3" fmla="*/ 10 h 301"/>
                  <a:gd name="T4" fmla="*/ 168 w 226"/>
                  <a:gd name="T5" fmla="*/ 23 h 301"/>
                  <a:gd name="T6" fmla="*/ 148 w 226"/>
                  <a:gd name="T7" fmla="*/ 39 h 301"/>
                  <a:gd name="T8" fmla="*/ 126 w 226"/>
                  <a:gd name="T9" fmla="*/ 58 h 301"/>
                  <a:gd name="T10" fmla="*/ 105 w 226"/>
                  <a:gd name="T11" fmla="*/ 80 h 301"/>
                  <a:gd name="T12" fmla="*/ 83 w 226"/>
                  <a:gd name="T13" fmla="*/ 108 h 301"/>
                  <a:gd name="T14" fmla="*/ 65 w 226"/>
                  <a:gd name="T15" fmla="*/ 134 h 301"/>
                  <a:gd name="T16" fmla="*/ 52 w 226"/>
                  <a:gd name="T17" fmla="*/ 163 h 301"/>
                  <a:gd name="T18" fmla="*/ 45 w 226"/>
                  <a:gd name="T19" fmla="*/ 192 h 301"/>
                  <a:gd name="T20" fmla="*/ 45 w 226"/>
                  <a:gd name="T21" fmla="*/ 212 h 301"/>
                  <a:gd name="T22" fmla="*/ 47 w 226"/>
                  <a:gd name="T23" fmla="*/ 227 h 301"/>
                  <a:gd name="T24" fmla="*/ 0 w 226"/>
                  <a:gd name="T25" fmla="*/ 233 h 301"/>
                  <a:gd name="T26" fmla="*/ 27 w 226"/>
                  <a:gd name="T27" fmla="*/ 251 h 301"/>
                  <a:gd name="T28" fmla="*/ 54 w 226"/>
                  <a:gd name="T29" fmla="*/ 274 h 301"/>
                  <a:gd name="T30" fmla="*/ 70 w 226"/>
                  <a:gd name="T31" fmla="*/ 300 h 301"/>
                  <a:gd name="T32" fmla="*/ 88 w 226"/>
                  <a:gd name="T33" fmla="*/ 286 h 301"/>
                  <a:gd name="T34" fmla="*/ 108 w 226"/>
                  <a:gd name="T35" fmla="*/ 258 h 301"/>
                  <a:gd name="T36" fmla="*/ 127 w 226"/>
                  <a:gd name="T37" fmla="*/ 240 h 301"/>
                  <a:gd name="T38" fmla="*/ 97 w 226"/>
                  <a:gd name="T39" fmla="*/ 233 h 301"/>
                  <a:gd name="T40" fmla="*/ 93 w 226"/>
                  <a:gd name="T41" fmla="*/ 207 h 301"/>
                  <a:gd name="T42" fmla="*/ 96 w 226"/>
                  <a:gd name="T43" fmla="*/ 179 h 301"/>
                  <a:gd name="T44" fmla="*/ 105 w 226"/>
                  <a:gd name="T45" fmla="*/ 149 h 301"/>
                  <a:gd name="T46" fmla="*/ 121 w 226"/>
                  <a:gd name="T47" fmla="*/ 112 h 301"/>
                  <a:gd name="T48" fmla="*/ 139 w 226"/>
                  <a:gd name="T49" fmla="*/ 82 h 301"/>
                  <a:gd name="T50" fmla="*/ 149 w 226"/>
                  <a:gd name="T51" fmla="*/ 68 h 301"/>
                  <a:gd name="T52" fmla="*/ 159 w 226"/>
                  <a:gd name="T53" fmla="*/ 56 h 301"/>
                  <a:gd name="T54" fmla="*/ 174 w 226"/>
                  <a:gd name="T55" fmla="*/ 39 h 301"/>
                  <a:gd name="T56" fmla="*/ 185 w 226"/>
                  <a:gd name="T57" fmla="*/ 29 h 301"/>
                  <a:gd name="T58" fmla="*/ 196 w 226"/>
                  <a:gd name="T59" fmla="*/ 19 h 301"/>
                  <a:gd name="T60" fmla="*/ 210 w 226"/>
                  <a:gd name="T61" fmla="*/ 9 h 301"/>
                  <a:gd name="T62" fmla="*/ 225 w 226"/>
                  <a:gd name="T63" fmla="*/ 0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301">
                    <a:moveTo>
                      <a:pt x="225" y="0"/>
                    </a:moveTo>
                    <a:lnTo>
                      <a:pt x="210" y="0"/>
                    </a:lnTo>
                    <a:lnTo>
                      <a:pt x="200" y="5"/>
                    </a:lnTo>
                    <a:lnTo>
                      <a:pt x="191" y="10"/>
                    </a:lnTo>
                    <a:lnTo>
                      <a:pt x="180" y="16"/>
                    </a:lnTo>
                    <a:lnTo>
                      <a:pt x="168" y="23"/>
                    </a:lnTo>
                    <a:lnTo>
                      <a:pt x="160" y="31"/>
                    </a:lnTo>
                    <a:lnTo>
                      <a:pt x="148" y="39"/>
                    </a:lnTo>
                    <a:lnTo>
                      <a:pt x="136" y="49"/>
                    </a:lnTo>
                    <a:lnTo>
                      <a:pt x="126" y="58"/>
                    </a:lnTo>
                    <a:lnTo>
                      <a:pt x="113" y="71"/>
                    </a:lnTo>
                    <a:lnTo>
                      <a:pt x="105" y="80"/>
                    </a:lnTo>
                    <a:lnTo>
                      <a:pt x="95" y="93"/>
                    </a:lnTo>
                    <a:lnTo>
                      <a:pt x="83" y="108"/>
                    </a:lnTo>
                    <a:lnTo>
                      <a:pt x="72" y="122"/>
                    </a:lnTo>
                    <a:lnTo>
                      <a:pt x="65" y="134"/>
                    </a:lnTo>
                    <a:lnTo>
                      <a:pt x="57" y="149"/>
                    </a:lnTo>
                    <a:lnTo>
                      <a:pt x="52" y="163"/>
                    </a:lnTo>
                    <a:lnTo>
                      <a:pt x="48" y="177"/>
                    </a:lnTo>
                    <a:lnTo>
                      <a:pt x="45" y="192"/>
                    </a:lnTo>
                    <a:lnTo>
                      <a:pt x="45" y="201"/>
                    </a:lnTo>
                    <a:lnTo>
                      <a:pt x="45" y="212"/>
                    </a:lnTo>
                    <a:lnTo>
                      <a:pt x="46" y="219"/>
                    </a:lnTo>
                    <a:lnTo>
                      <a:pt x="47" y="227"/>
                    </a:lnTo>
                    <a:lnTo>
                      <a:pt x="49" y="233"/>
                    </a:lnTo>
                    <a:lnTo>
                      <a:pt x="0" y="233"/>
                    </a:lnTo>
                    <a:lnTo>
                      <a:pt x="12" y="242"/>
                    </a:lnTo>
                    <a:lnTo>
                      <a:pt x="27" y="251"/>
                    </a:lnTo>
                    <a:lnTo>
                      <a:pt x="41" y="261"/>
                    </a:lnTo>
                    <a:lnTo>
                      <a:pt x="54" y="274"/>
                    </a:lnTo>
                    <a:lnTo>
                      <a:pt x="62" y="283"/>
                    </a:lnTo>
                    <a:lnTo>
                      <a:pt x="70" y="300"/>
                    </a:lnTo>
                    <a:lnTo>
                      <a:pt x="80" y="299"/>
                    </a:lnTo>
                    <a:lnTo>
                      <a:pt x="88" y="286"/>
                    </a:lnTo>
                    <a:lnTo>
                      <a:pt x="96" y="272"/>
                    </a:lnTo>
                    <a:lnTo>
                      <a:pt x="108" y="258"/>
                    </a:lnTo>
                    <a:lnTo>
                      <a:pt x="120" y="246"/>
                    </a:lnTo>
                    <a:lnTo>
                      <a:pt x="127" y="240"/>
                    </a:lnTo>
                    <a:lnTo>
                      <a:pt x="139" y="233"/>
                    </a:lnTo>
                    <a:lnTo>
                      <a:pt x="97" y="233"/>
                    </a:lnTo>
                    <a:lnTo>
                      <a:pt x="95" y="219"/>
                    </a:lnTo>
                    <a:lnTo>
                      <a:pt x="93" y="207"/>
                    </a:lnTo>
                    <a:lnTo>
                      <a:pt x="95" y="193"/>
                    </a:lnTo>
                    <a:lnTo>
                      <a:pt x="96" y="179"/>
                    </a:lnTo>
                    <a:lnTo>
                      <a:pt x="101" y="163"/>
                    </a:lnTo>
                    <a:lnTo>
                      <a:pt x="105" y="149"/>
                    </a:lnTo>
                    <a:lnTo>
                      <a:pt x="113" y="128"/>
                    </a:lnTo>
                    <a:lnTo>
                      <a:pt x="121" y="112"/>
                    </a:lnTo>
                    <a:lnTo>
                      <a:pt x="129" y="97"/>
                    </a:lnTo>
                    <a:lnTo>
                      <a:pt x="139" y="82"/>
                    </a:lnTo>
                    <a:lnTo>
                      <a:pt x="145" y="75"/>
                    </a:lnTo>
                    <a:lnTo>
                      <a:pt x="149" y="68"/>
                    </a:lnTo>
                    <a:lnTo>
                      <a:pt x="153" y="62"/>
                    </a:lnTo>
                    <a:lnTo>
                      <a:pt x="159" y="56"/>
                    </a:lnTo>
                    <a:lnTo>
                      <a:pt x="167" y="46"/>
                    </a:lnTo>
                    <a:lnTo>
                      <a:pt x="174" y="39"/>
                    </a:lnTo>
                    <a:lnTo>
                      <a:pt x="180" y="34"/>
                    </a:lnTo>
                    <a:lnTo>
                      <a:pt x="185" y="29"/>
                    </a:lnTo>
                    <a:lnTo>
                      <a:pt x="191" y="24"/>
                    </a:lnTo>
                    <a:lnTo>
                      <a:pt x="196" y="19"/>
                    </a:lnTo>
                    <a:lnTo>
                      <a:pt x="203" y="14"/>
                    </a:lnTo>
                    <a:lnTo>
                      <a:pt x="210" y="9"/>
                    </a:lnTo>
                    <a:lnTo>
                      <a:pt x="218" y="4"/>
                    </a:lnTo>
                    <a:lnTo>
                      <a:pt x="225" y="0"/>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25" name="Freeform 1045"/>
              <p:cNvSpPr>
                <a:spLocks/>
              </p:cNvSpPr>
              <p:nvPr/>
            </p:nvSpPr>
            <p:spPr bwMode="auto">
              <a:xfrm>
                <a:off x="3136" y="2256"/>
                <a:ext cx="215" cy="301"/>
              </a:xfrm>
              <a:custGeom>
                <a:avLst/>
                <a:gdLst>
                  <a:gd name="T0" fmla="*/ 214 w 215"/>
                  <a:gd name="T1" fmla="*/ 0 h 301"/>
                  <a:gd name="T2" fmla="*/ 202 w 215"/>
                  <a:gd name="T3" fmla="*/ 4 h 301"/>
                  <a:gd name="T4" fmla="*/ 192 w 215"/>
                  <a:gd name="T5" fmla="*/ 8 h 301"/>
                  <a:gd name="T6" fmla="*/ 184 w 215"/>
                  <a:gd name="T7" fmla="*/ 12 h 301"/>
                  <a:gd name="T8" fmla="*/ 175 w 215"/>
                  <a:gd name="T9" fmla="*/ 16 h 301"/>
                  <a:gd name="T10" fmla="*/ 162 w 215"/>
                  <a:gd name="T11" fmla="*/ 23 h 301"/>
                  <a:gd name="T12" fmla="*/ 150 w 215"/>
                  <a:gd name="T13" fmla="*/ 31 h 301"/>
                  <a:gd name="T14" fmla="*/ 138 w 215"/>
                  <a:gd name="T15" fmla="*/ 40 h 301"/>
                  <a:gd name="T16" fmla="*/ 127 w 215"/>
                  <a:gd name="T17" fmla="*/ 50 h 301"/>
                  <a:gd name="T18" fmla="*/ 117 w 215"/>
                  <a:gd name="T19" fmla="*/ 58 h 301"/>
                  <a:gd name="T20" fmla="*/ 105 w 215"/>
                  <a:gd name="T21" fmla="*/ 71 h 301"/>
                  <a:gd name="T22" fmla="*/ 97 w 215"/>
                  <a:gd name="T23" fmla="*/ 80 h 301"/>
                  <a:gd name="T24" fmla="*/ 86 w 215"/>
                  <a:gd name="T25" fmla="*/ 94 h 301"/>
                  <a:gd name="T26" fmla="*/ 74 w 215"/>
                  <a:gd name="T27" fmla="*/ 108 h 301"/>
                  <a:gd name="T28" fmla="*/ 64 w 215"/>
                  <a:gd name="T29" fmla="*/ 123 h 301"/>
                  <a:gd name="T30" fmla="*/ 57 w 215"/>
                  <a:gd name="T31" fmla="*/ 134 h 301"/>
                  <a:gd name="T32" fmla="*/ 49 w 215"/>
                  <a:gd name="T33" fmla="*/ 150 h 301"/>
                  <a:gd name="T34" fmla="*/ 44 w 215"/>
                  <a:gd name="T35" fmla="*/ 164 h 301"/>
                  <a:gd name="T36" fmla="*/ 40 w 215"/>
                  <a:gd name="T37" fmla="*/ 177 h 301"/>
                  <a:gd name="T38" fmla="*/ 37 w 215"/>
                  <a:gd name="T39" fmla="*/ 192 h 301"/>
                  <a:gd name="T40" fmla="*/ 37 w 215"/>
                  <a:gd name="T41" fmla="*/ 201 h 301"/>
                  <a:gd name="T42" fmla="*/ 37 w 215"/>
                  <a:gd name="T43" fmla="*/ 212 h 301"/>
                  <a:gd name="T44" fmla="*/ 38 w 215"/>
                  <a:gd name="T45" fmla="*/ 220 h 301"/>
                  <a:gd name="T46" fmla="*/ 39 w 215"/>
                  <a:gd name="T47" fmla="*/ 227 h 301"/>
                  <a:gd name="T48" fmla="*/ 41 w 215"/>
                  <a:gd name="T49" fmla="*/ 233 h 301"/>
                  <a:gd name="T50" fmla="*/ 0 w 215"/>
                  <a:gd name="T51" fmla="*/ 233 h 301"/>
                  <a:gd name="T52" fmla="*/ 13 w 215"/>
                  <a:gd name="T53" fmla="*/ 242 h 301"/>
                  <a:gd name="T54" fmla="*/ 25 w 215"/>
                  <a:gd name="T55" fmla="*/ 250 h 301"/>
                  <a:gd name="T56" fmla="*/ 40 w 215"/>
                  <a:gd name="T57" fmla="*/ 262 h 301"/>
                  <a:gd name="T58" fmla="*/ 52 w 215"/>
                  <a:gd name="T59" fmla="*/ 274 h 301"/>
                  <a:gd name="T60" fmla="*/ 63 w 215"/>
                  <a:gd name="T61" fmla="*/ 286 h 301"/>
                  <a:gd name="T62" fmla="*/ 73 w 215"/>
                  <a:gd name="T63" fmla="*/ 300 h 301"/>
                  <a:gd name="T64" fmla="*/ 79 w 215"/>
                  <a:gd name="T65" fmla="*/ 286 h 301"/>
                  <a:gd name="T66" fmla="*/ 88 w 215"/>
                  <a:gd name="T67" fmla="*/ 273 h 301"/>
                  <a:gd name="T68" fmla="*/ 100 w 215"/>
                  <a:gd name="T69" fmla="*/ 259 h 301"/>
                  <a:gd name="T70" fmla="*/ 111 w 215"/>
                  <a:gd name="T71" fmla="*/ 247 h 301"/>
                  <a:gd name="T72" fmla="*/ 118 w 215"/>
                  <a:gd name="T73" fmla="*/ 240 h 301"/>
                  <a:gd name="T74" fmla="*/ 130 w 215"/>
                  <a:gd name="T75" fmla="*/ 233 h 301"/>
                  <a:gd name="T76" fmla="*/ 88 w 215"/>
                  <a:gd name="T77" fmla="*/ 233 h 301"/>
                  <a:gd name="T78" fmla="*/ 86 w 215"/>
                  <a:gd name="T79" fmla="*/ 220 h 301"/>
                  <a:gd name="T80" fmla="*/ 85 w 215"/>
                  <a:gd name="T81" fmla="*/ 208 h 301"/>
                  <a:gd name="T82" fmla="*/ 86 w 215"/>
                  <a:gd name="T83" fmla="*/ 193 h 301"/>
                  <a:gd name="T84" fmla="*/ 88 w 215"/>
                  <a:gd name="T85" fmla="*/ 179 h 301"/>
                  <a:gd name="T86" fmla="*/ 92 w 215"/>
                  <a:gd name="T87" fmla="*/ 164 h 301"/>
                  <a:gd name="T88" fmla="*/ 97 w 215"/>
                  <a:gd name="T89" fmla="*/ 149 h 301"/>
                  <a:gd name="T90" fmla="*/ 104 w 215"/>
                  <a:gd name="T91" fmla="*/ 129 h 301"/>
                  <a:gd name="T92" fmla="*/ 111 w 215"/>
                  <a:gd name="T93" fmla="*/ 112 h 301"/>
                  <a:gd name="T94" fmla="*/ 120 w 215"/>
                  <a:gd name="T95" fmla="*/ 98 h 301"/>
                  <a:gd name="T96" fmla="*/ 130 w 215"/>
                  <a:gd name="T97" fmla="*/ 82 h 301"/>
                  <a:gd name="T98" fmla="*/ 135 w 215"/>
                  <a:gd name="T99" fmla="*/ 75 h 301"/>
                  <a:gd name="T100" fmla="*/ 140 w 215"/>
                  <a:gd name="T101" fmla="*/ 68 h 301"/>
                  <a:gd name="T102" fmla="*/ 144 w 215"/>
                  <a:gd name="T103" fmla="*/ 62 h 301"/>
                  <a:gd name="T104" fmla="*/ 149 w 215"/>
                  <a:gd name="T105" fmla="*/ 57 h 301"/>
                  <a:gd name="T106" fmla="*/ 157 w 215"/>
                  <a:gd name="T107" fmla="*/ 46 h 301"/>
                  <a:gd name="T108" fmla="*/ 164 w 215"/>
                  <a:gd name="T109" fmla="*/ 39 h 301"/>
                  <a:gd name="T110" fmla="*/ 170 w 215"/>
                  <a:gd name="T111" fmla="*/ 34 h 301"/>
                  <a:gd name="T112" fmla="*/ 175 w 215"/>
                  <a:gd name="T113" fmla="*/ 29 h 301"/>
                  <a:gd name="T114" fmla="*/ 181 w 215"/>
                  <a:gd name="T115" fmla="*/ 24 h 301"/>
                  <a:gd name="T116" fmla="*/ 186 w 215"/>
                  <a:gd name="T117" fmla="*/ 20 h 301"/>
                  <a:gd name="T118" fmla="*/ 192 w 215"/>
                  <a:gd name="T119" fmla="*/ 14 h 301"/>
                  <a:gd name="T120" fmla="*/ 200 w 215"/>
                  <a:gd name="T121" fmla="*/ 10 h 301"/>
                  <a:gd name="T122" fmla="*/ 207 w 215"/>
                  <a:gd name="T123" fmla="*/ 5 h 301"/>
                  <a:gd name="T124" fmla="*/ 214 w 215"/>
                  <a:gd name="T125" fmla="*/ 0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 h="301">
                    <a:moveTo>
                      <a:pt x="214" y="0"/>
                    </a:moveTo>
                    <a:lnTo>
                      <a:pt x="202" y="4"/>
                    </a:lnTo>
                    <a:lnTo>
                      <a:pt x="192" y="8"/>
                    </a:lnTo>
                    <a:lnTo>
                      <a:pt x="184" y="12"/>
                    </a:lnTo>
                    <a:lnTo>
                      <a:pt x="175" y="16"/>
                    </a:lnTo>
                    <a:lnTo>
                      <a:pt x="162" y="23"/>
                    </a:lnTo>
                    <a:lnTo>
                      <a:pt x="150" y="31"/>
                    </a:lnTo>
                    <a:lnTo>
                      <a:pt x="138" y="40"/>
                    </a:lnTo>
                    <a:lnTo>
                      <a:pt x="127" y="50"/>
                    </a:lnTo>
                    <a:lnTo>
                      <a:pt x="117" y="58"/>
                    </a:lnTo>
                    <a:lnTo>
                      <a:pt x="105" y="71"/>
                    </a:lnTo>
                    <a:lnTo>
                      <a:pt x="97" y="80"/>
                    </a:lnTo>
                    <a:lnTo>
                      <a:pt x="86" y="94"/>
                    </a:lnTo>
                    <a:lnTo>
                      <a:pt x="74" y="108"/>
                    </a:lnTo>
                    <a:lnTo>
                      <a:pt x="64" y="123"/>
                    </a:lnTo>
                    <a:lnTo>
                      <a:pt x="57" y="134"/>
                    </a:lnTo>
                    <a:lnTo>
                      <a:pt x="49" y="150"/>
                    </a:lnTo>
                    <a:lnTo>
                      <a:pt x="44" y="164"/>
                    </a:lnTo>
                    <a:lnTo>
                      <a:pt x="40" y="177"/>
                    </a:lnTo>
                    <a:lnTo>
                      <a:pt x="37" y="192"/>
                    </a:lnTo>
                    <a:lnTo>
                      <a:pt x="37" y="201"/>
                    </a:lnTo>
                    <a:lnTo>
                      <a:pt x="37" y="212"/>
                    </a:lnTo>
                    <a:lnTo>
                      <a:pt x="38" y="220"/>
                    </a:lnTo>
                    <a:lnTo>
                      <a:pt x="39" y="227"/>
                    </a:lnTo>
                    <a:lnTo>
                      <a:pt x="41" y="233"/>
                    </a:lnTo>
                    <a:lnTo>
                      <a:pt x="0" y="233"/>
                    </a:lnTo>
                    <a:lnTo>
                      <a:pt x="13" y="242"/>
                    </a:lnTo>
                    <a:lnTo>
                      <a:pt x="25" y="250"/>
                    </a:lnTo>
                    <a:lnTo>
                      <a:pt x="40" y="262"/>
                    </a:lnTo>
                    <a:lnTo>
                      <a:pt x="52" y="274"/>
                    </a:lnTo>
                    <a:lnTo>
                      <a:pt x="63" y="286"/>
                    </a:lnTo>
                    <a:lnTo>
                      <a:pt x="73" y="300"/>
                    </a:lnTo>
                    <a:lnTo>
                      <a:pt x="79" y="286"/>
                    </a:lnTo>
                    <a:lnTo>
                      <a:pt x="88" y="273"/>
                    </a:lnTo>
                    <a:lnTo>
                      <a:pt x="100" y="259"/>
                    </a:lnTo>
                    <a:lnTo>
                      <a:pt x="111" y="247"/>
                    </a:lnTo>
                    <a:lnTo>
                      <a:pt x="118" y="240"/>
                    </a:lnTo>
                    <a:lnTo>
                      <a:pt x="130" y="233"/>
                    </a:lnTo>
                    <a:lnTo>
                      <a:pt x="88" y="233"/>
                    </a:lnTo>
                    <a:lnTo>
                      <a:pt x="86" y="220"/>
                    </a:lnTo>
                    <a:lnTo>
                      <a:pt x="85" y="208"/>
                    </a:lnTo>
                    <a:lnTo>
                      <a:pt x="86" y="193"/>
                    </a:lnTo>
                    <a:lnTo>
                      <a:pt x="88" y="179"/>
                    </a:lnTo>
                    <a:lnTo>
                      <a:pt x="92" y="164"/>
                    </a:lnTo>
                    <a:lnTo>
                      <a:pt x="97" y="149"/>
                    </a:lnTo>
                    <a:lnTo>
                      <a:pt x="104" y="129"/>
                    </a:lnTo>
                    <a:lnTo>
                      <a:pt x="111" y="112"/>
                    </a:lnTo>
                    <a:lnTo>
                      <a:pt x="120" y="98"/>
                    </a:lnTo>
                    <a:lnTo>
                      <a:pt x="130" y="82"/>
                    </a:lnTo>
                    <a:lnTo>
                      <a:pt x="135" y="75"/>
                    </a:lnTo>
                    <a:lnTo>
                      <a:pt x="140" y="68"/>
                    </a:lnTo>
                    <a:lnTo>
                      <a:pt x="144" y="62"/>
                    </a:lnTo>
                    <a:lnTo>
                      <a:pt x="149" y="57"/>
                    </a:lnTo>
                    <a:lnTo>
                      <a:pt x="157" y="46"/>
                    </a:lnTo>
                    <a:lnTo>
                      <a:pt x="164" y="39"/>
                    </a:lnTo>
                    <a:lnTo>
                      <a:pt x="170" y="34"/>
                    </a:lnTo>
                    <a:lnTo>
                      <a:pt x="175" y="29"/>
                    </a:lnTo>
                    <a:lnTo>
                      <a:pt x="181" y="24"/>
                    </a:lnTo>
                    <a:lnTo>
                      <a:pt x="186" y="20"/>
                    </a:lnTo>
                    <a:lnTo>
                      <a:pt x="192" y="14"/>
                    </a:lnTo>
                    <a:lnTo>
                      <a:pt x="200" y="10"/>
                    </a:lnTo>
                    <a:lnTo>
                      <a:pt x="207" y="5"/>
                    </a:lnTo>
                    <a:lnTo>
                      <a:pt x="214" y="0"/>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4114" name="Group 1052"/>
            <p:cNvGrpSpPr>
              <a:grpSpLocks/>
            </p:cNvGrpSpPr>
            <p:nvPr/>
          </p:nvGrpSpPr>
          <p:grpSpPr bwMode="auto">
            <a:xfrm>
              <a:off x="4050432" y="4953000"/>
              <a:ext cx="422275" cy="442913"/>
              <a:chOff x="2523" y="3194"/>
              <a:chExt cx="266" cy="279"/>
            </a:xfrm>
          </p:grpSpPr>
          <p:sp>
            <p:nvSpPr>
              <p:cNvPr id="4120" name="Freeform 1053"/>
              <p:cNvSpPr>
                <a:spLocks/>
              </p:cNvSpPr>
              <p:nvPr/>
            </p:nvSpPr>
            <p:spPr bwMode="auto">
              <a:xfrm>
                <a:off x="2523" y="3194"/>
                <a:ext cx="264" cy="279"/>
              </a:xfrm>
              <a:custGeom>
                <a:avLst/>
                <a:gdLst>
                  <a:gd name="T0" fmla="*/ 15 w 264"/>
                  <a:gd name="T1" fmla="*/ 278 h 279"/>
                  <a:gd name="T2" fmla="*/ 35 w 264"/>
                  <a:gd name="T3" fmla="*/ 271 h 279"/>
                  <a:gd name="T4" fmla="*/ 60 w 264"/>
                  <a:gd name="T5" fmla="*/ 261 h 279"/>
                  <a:gd name="T6" fmla="*/ 83 w 264"/>
                  <a:gd name="T7" fmla="*/ 247 h 279"/>
                  <a:gd name="T8" fmla="*/ 107 w 264"/>
                  <a:gd name="T9" fmla="*/ 232 h 279"/>
                  <a:gd name="T10" fmla="*/ 133 w 264"/>
                  <a:gd name="T11" fmla="*/ 214 h 279"/>
                  <a:gd name="T12" fmla="*/ 159 w 264"/>
                  <a:gd name="T13" fmla="*/ 189 h 279"/>
                  <a:gd name="T14" fmla="*/ 181 w 264"/>
                  <a:gd name="T15" fmla="*/ 166 h 279"/>
                  <a:gd name="T16" fmla="*/ 199 w 264"/>
                  <a:gd name="T17" fmla="*/ 139 h 279"/>
                  <a:gd name="T18" fmla="*/ 212 w 264"/>
                  <a:gd name="T19" fmla="*/ 111 h 279"/>
                  <a:gd name="T20" fmla="*/ 215 w 264"/>
                  <a:gd name="T21" fmla="*/ 92 h 279"/>
                  <a:gd name="T22" fmla="*/ 216 w 264"/>
                  <a:gd name="T23" fmla="*/ 76 h 279"/>
                  <a:gd name="T24" fmla="*/ 263 w 264"/>
                  <a:gd name="T25" fmla="*/ 76 h 279"/>
                  <a:gd name="T26" fmla="*/ 240 w 264"/>
                  <a:gd name="T27" fmla="*/ 55 h 279"/>
                  <a:gd name="T28" fmla="*/ 216 w 264"/>
                  <a:gd name="T29" fmla="*/ 28 h 279"/>
                  <a:gd name="T30" fmla="*/ 205 w 264"/>
                  <a:gd name="T31" fmla="*/ 1 h 279"/>
                  <a:gd name="T32" fmla="*/ 186 w 264"/>
                  <a:gd name="T33" fmla="*/ 12 h 279"/>
                  <a:gd name="T34" fmla="*/ 160 w 264"/>
                  <a:gd name="T35" fmla="*/ 37 h 279"/>
                  <a:gd name="T36" fmla="*/ 138 w 264"/>
                  <a:gd name="T37" fmla="*/ 52 h 279"/>
                  <a:gd name="T38" fmla="*/ 167 w 264"/>
                  <a:gd name="T39" fmla="*/ 63 h 279"/>
                  <a:gd name="T40" fmla="*/ 166 w 264"/>
                  <a:gd name="T41" fmla="*/ 90 h 279"/>
                  <a:gd name="T42" fmla="*/ 159 w 264"/>
                  <a:gd name="T43" fmla="*/ 117 h 279"/>
                  <a:gd name="T44" fmla="*/ 145 w 264"/>
                  <a:gd name="T45" fmla="*/ 146 h 279"/>
                  <a:gd name="T46" fmla="*/ 122 w 264"/>
                  <a:gd name="T47" fmla="*/ 180 h 279"/>
                  <a:gd name="T48" fmla="*/ 99 w 264"/>
                  <a:gd name="T49" fmla="*/ 207 h 279"/>
                  <a:gd name="T50" fmla="*/ 87 w 264"/>
                  <a:gd name="T51" fmla="*/ 220 h 279"/>
                  <a:gd name="T52" fmla="*/ 76 w 264"/>
                  <a:gd name="T53" fmla="*/ 229 h 279"/>
                  <a:gd name="T54" fmla="*/ 58 w 264"/>
                  <a:gd name="T55" fmla="*/ 244 h 279"/>
                  <a:gd name="T56" fmla="*/ 44 w 264"/>
                  <a:gd name="T57" fmla="*/ 254 h 279"/>
                  <a:gd name="T58" fmla="*/ 31 w 264"/>
                  <a:gd name="T59" fmla="*/ 262 h 279"/>
                  <a:gd name="T60" fmla="*/ 16 w 264"/>
                  <a:gd name="T61" fmla="*/ 269 h 279"/>
                  <a:gd name="T62" fmla="*/ 0 w 264"/>
                  <a:gd name="T63" fmla="*/ 276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4" h="279">
                    <a:moveTo>
                      <a:pt x="0" y="276"/>
                    </a:moveTo>
                    <a:lnTo>
                      <a:pt x="15" y="278"/>
                    </a:lnTo>
                    <a:lnTo>
                      <a:pt x="25" y="274"/>
                    </a:lnTo>
                    <a:lnTo>
                      <a:pt x="35" y="271"/>
                    </a:lnTo>
                    <a:lnTo>
                      <a:pt x="47" y="267"/>
                    </a:lnTo>
                    <a:lnTo>
                      <a:pt x="60" y="261"/>
                    </a:lnTo>
                    <a:lnTo>
                      <a:pt x="70" y="255"/>
                    </a:lnTo>
                    <a:lnTo>
                      <a:pt x="83" y="247"/>
                    </a:lnTo>
                    <a:lnTo>
                      <a:pt x="96" y="240"/>
                    </a:lnTo>
                    <a:lnTo>
                      <a:pt x="107" y="232"/>
                    </a:lnTo>
                    <a:lnTo>
                      <a:pt x="123" y="223"/>
                    </a:lnTo>
                    <a:lnTo>
                      <a:pt x="133" y="214"/>
                    </a:lnTo>
                    <a:lnTo>
                      <a:pt x="145" y="202"/>
                    </a:lnTo>
                    <a:lnTo>
                      <a:pt x="159" y="189"/>
                    </a:lnTo>
                    <a:lnTo>
                      <a:pt x="173" y="177"/>
                    </a:lnTo>
                    <a:lnTo>
                      <a:pt x="181" y="166"/>
                    </a:lnTo>
                    <a:lnTo>
                      <a:pt x="192" y="152"/>
                    </a:lnTo>
                    <a:lnTo>
                      <a:pt x="199" y="139"/>
                    </a:lnTo>
                    <a:lnTo>
                      <a:pt x="205" y="125"/>
                    </a:lnTo>
                    <a:lnTo>
                      <a:pt x="212" y="111"/>
                    </a:lnTo>
                    <a:lnTo>
                      <a:pt x="214" y="103"/>
                    </a:lnTo>
                    <a:lnTo>
                      <a:pt x="215" y="92"/>
                    </a:lnTo>
                    <a:lnTo>
                      <a:pt x="215" y="84"/>
                    </a:lnTo>
                    <a:lnTo>
                      <a:pt x="216" y="76"/>
                    </a:lnTo>
                    <a:lnTo>
                      <a:pt x="215" y="69"/>
                    </a:lnTo>
                    <a:lnTo>
                      <a:pt x="263" y="76"/>
                    </a:lnTo>
                    <a:lnTo>
                      <a:pt x="252" y="67"/>
                    </a:lnTo>
                    <a:lnTo>
                      <a:pt x="240" y="55"/>
                    </a:lnTo>
                    <a:lnTo>
                      <a:pt x="227" y="43"/>
                    </a:lnTo>
                    <a:lnTo>
                      <a:pt x="216" y="28"/>
                    </a:lnTo>
                    <a:lnTo>
                      <a:pt x="210" y="19"/>
                    </a:lnTo>
                    <a:lnTo>
                      <a:pt x="205" y="1"/>
                    </a:lnTo>
                    <a:lnTo>
                      <a:pt x="196" y="0"/>
                    </a:lnTo>
                    <a:lnTo>
                      <a:pt x="186" y="12"/>
                    </a:lnTo>
                    <a:lnTo>
                      <a:pt x="175" y="24"/>
                    </a:lnTo>
                    <a:lnTo>
                      <a:pt x="160" y="37"/>
                    </a:lnTo>
                    <a:lnTo>
                      <a:pt x="146" y="47"/>
                    </a:lnTo>
                    <a:lnTo>
                      <a:pt x="138" y="52"/>
                    </a:lnTo>
                    <a:lnTo>
                      <a:pt x="125" y="57"/>
                    </a:lnTo>
                    <a:lnTo>
                      <a:pt x="167" y="63"/>
                    </a:lnTo>
                    <a:lnTo>
                      <a:pt x="167" y="77"/>
                    </a:lnTo>
                    <a:lnTo>
                      <a:pt x="166" y="90"/>
                    </a:lnTo>
                    <a:lnTo>
                      <a:pt x="163" y="103"/>
                    </a:lnTo>
                    <a:lnTo>
                      <a:pt x="159" y="117"/>
                    </a:lnTo>
                    <a:lnTo>
                      <a:pt x="152" y="132"/>
                    </a:lnTo>
                    <a:lnTo>
                      <a:pt x="145" y="146"/>
                    </a:lnTo>
                    <a:lnTo>
                      <a:pt x="133" y="165"/>
                    </a:lnTo>
                    <a:lnTo>
                      <a:pt x="122" y="180"/>
                    </a:lnTo>
                    <a:lnTo>
                      <a:pt x="112" y="193"/>
                    </a:lnTo>
                    <a:lnTo>
                      <a:pt x="99" y="207"/>
                    </a:lnTo>
                    <a:lnTo>
                      <a:pt x="93" y="214"/>
                    </a:lnTo>
                    <a:lnTo>
                      <a:pt x="87" y="220"/>
                    </a:lnTo>
                    <a:lnTo>
                      <a:pt x="81" y="225"/>
                    </a:lnTo>
                    <a:lnTo>
                      <a:pt x="76" y="229"/>
                    </a:lnTo>
                    <a:lnTo>
                      <a:pt x="66" y="238"/>
                    </a:lnTo>
                    <a:lnTo>
                      <a:pt x="58" y="244"/>
                    </a:lnTo>
                    <a:lnTo>
                      <a:pt x="51" y="249"/>
                    </a:lnTo>
                    <a:lnTo>
                      <a:pt x="44" y="254"/>
                    </a:lnTo>
                    <a:lnTo>
                      <a:pt x="37" y="258"/>
                    </a:lnTo>
                    <a:lnTo>
                      <a:pt x="31" y="262"/>
                    </a:lnTo>
                    <a:lnTo>
                      <a:pt x="24" y="265"/>
                    </a:lnTo>
                    <a:lnTo>
                      <a:pt x="16" y="269"/>
                    </a:lnTo>
                    <a:lnTo>
                      <a:pt x="8" y="272"/>
                    </a:lnTo>
                    <a:lnTo>
                      <a:pt x="0" y="276"/>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21" name="Freeform 1054"/>
              <p:cNvSpPr>
                <a:spLocks/>
              </p:cNvSpPr>
              <p:nvPr/>
            </p:nvSpPr>
            <p:spPr bwMode="auto">
              <a:xfrm>
                <a:off x="2537" y="3194"/>
                <a:ext cx="252" cy="279"/>
              </a:xfrm>
              <a:custGeom>
                <a:avLst/>
                <a:gdLst>
                  <a:gd name="T0" fmla="*/ 0 w 252"/>
                  <a:gd name="T1" fmla="*/ 278 h 279"/>
                  <a:gd name="T2" fmla="*/ 12 w 252"/>
                  <a:gd name="T3" fmla="*/ 275 h 279"/>
                  <a:gd name="T4" fmla="*/ 22 w 252"/>
                  <a:gd name="T5" fmla="*/ 272 h 279"/>
                  <a:gd name="T6" fmla="*/ 31 w 252"/>
                  <a:gd name="T7" fmla="*/ 271 h 279"/>
                  <a:gd name="T8" fmla="*/ 41 w 252"/>
                  <a:gd name="T9" fmla="*/ 268 h 279"/>
                  <a:gd name="T10" fmla="*/ 54 w 252"/>
                  <a:gd name="T11" fmla="*/ 263 h 279"/>
                  <a:gd name="T12" fmla="*/ 68 w 252"/>
                  <a:gd name="T13" fmla="*/ 257 h 279"/>
                  <a:gd name="T14" fmla="*/ 81 w 252"/>
                  <a:gd name="T15" fmla="*/ 249 h 279"/>
                  <a:gd name="T16" fmla="*/ 94 w 252"/>
                  <a:gd name="T17" fmla="*/ 240 h 279"/>
                  <a:gd name="T18" fmla="*/ 105 w 252"/>
                  <a:gd name="T19" fmla="*/ 234 h 279"/>
                  <a:gd name="T20" fmla="*/ 120 w 252"/>
                  <a:gd name="T21" fmla="*/ 223 h 279"/>
                  <a:gd name="T22" fmla="*/ 130 w 252"/>
                  <a:gd name="T23" fmla="*/ 215 h 279"/>
                  <a:gd name="T24" fmla="*/ 142 w 252"/>
                  <a:gd name="T25" fmla="*/ 203 h 279"/>
                  <a:gd name="T26" fmla="*/ 156 w 252"/>
                  <a:gd name="T27" fmla="*/ 190 h 279"/>
                  <a:gd name="T28" fmla="*/ 168 w 252"/>
                  <a:gd name="T29" fmla="*/ 177 h 279"/>
                  <a:gd name="T30" fmla="*/ 177 w 252"/>
                  <a:gd name="T31" fmla="*/ 168 h 279"/>
                  <a:gd name="T32" fmla="*/ 188 w 252"/>
                  <a:gd name="T33" fmla="*/ 152 h 279"/>
                  <a:gd name="T34" fmla="*/ 196 w 252"/>
                  <a:gd name="T35" fmla="*/ 139 h 279"/>
                  <a:gd name="T36" fmla="*/ 202 w 252"/>
                  <a:gd name="T37" fmla="*/ 126 h 279"/>
                  <a:gd name="T38" fmla="*/ 207 w 252"/>
                  <a:gd name="T39" fmla="*/ 112 h 279"/>
                  <a:gd name="T40" fmla="*/ 210 w 252"/>
                  <a:gd name="T41" fmla="*/ 104 h 279"/>
                  <a:gd name="T42" fmla="*/ 210 w 252"/>
                  <a:gd name="T43" fmla="*/ 92 h 279"/>
                  <a:gd name="T44" fmla="*/ 211 w 252"/>
                  <a:gd name="T45" fmla="*/ 84 h 279"/>
                  <a:gd name="T46" fmla="*/ 212 w 252"/>
                  <a:gd name="T47" fmla="*/ 76 h 279"/>
                  <a:gd name="T48" fmla="*/ 211 w 252"/>
                  <a:gd name="T49" fmla="*/ 70 h 279"/>
                  <a:gd name="T50" fmla="*/ 251 w 252"/>
                  <a:gd name="T51" fmla="*/ 76 h 279"/>
                  <a:gd name="T52" fmla="*/ 239 w 252"/>
                  <a:gd name="T53" fmla="*/ 65 h 279"/>
                  <a:gd name="T54" fmla="*/ 230 w 252"/>
                  <a:gd name="T55" fmla="*/ 56 h 279"/>
                  <a:gd name="T56" fmla="*/ 216 w 252"/>
                  <a:gd name="T57" fmla="*/ 42 h 279"/>
                  <a:gd name="T58" fmla="*/ 206 w 252"/>
                  <a:gd name="T59" fmla="*/ 28 h 279"/>
                  <a:gd name="T60" fmla="*/ 198 w 252"/>
                  <a:gd name="T61" fmla="*/ 15 h 279"/>
                  <a:gd name="T62" fmla="*/ 191 w 252"/>
                  <a:gd name="T63" fmla="*/ 0 h 279"/>
                  <a:gd name="T64" fmla="*/ 182 w 252"/>
                  <a:gd name="T65" fmla="*/ 13 h 279"/>
                  <a:gd name="T66" fmla="*/ 171 w 252"/>
                  <a:gd name="T67" fmla="*/ 24 h 279"/>
                  <a:gd name="T68" fmla="*/ 158 w 252"/>
                  <a:gd name="T69" fmla="*/ 38 h 279"/>
                  <a:gd name="T70" fmla="*/ 144 w 252"/>
                  <a:gd name="T71" fmla="*/ 48 h 279"/>
                  <a:gd name="T72" fmla="*/ 135 w 252"/>
                  <a:gd name="T73" fmla="*/ 53 h 279"/>
                  <a:gd name="T74" fmla="*/ 123 w 252"/>
                  <a:gd name="T75" fmla="*/ 58 h 279"/>
                  <a:gd name="T76" fmla="*/ 164 w 252"/>
                  <a:gd name="T77" fmla="*/ 63 h 279"/>
                  <a:gd name="T78" fmla="*/ 164 w 252"/>
                  <a:gd name="T79" fmla="*/ 78 h 279"/>
                  <a:gd name="T80" fmla="*/ 163 w 252"/>
                  <a:gd name="T81" fmla="*/ 90 h 279"/>
                  <a:gd name="T82" fmla="*/ 160 w 252"/>
                  <a:gd name="T83" fmla="*/ 104 h 279"/>
                  <a:gd name="T84" fmla="*/ 156 w 252"/>
                  <a:gd name="T85" fmla="*/ 118 h 279"/>
                  <a:gd name="T86" fmla="*/ 148 w 252"/>
                  <a:gd name="T87" fmla="*/ 132 h 279"/>
                  <a:gd name="T88" fmla="*/ 142 w 252"/>
                  <a:gd name="T89" fmla="*/ 147 h 279"/>
                  <a:gd name="T90" fmla="*/ 130 w 252"/>
                  <a:gd name="T91" fmla="*/ 165 h 279"/>
                  <a:gd name="T92" fmla="*/ 120 w 252"/>
                  <a:gd name="T93" fmla="*/ 181 h 279"/>
                  <a:gd name="T94" fmla="*/ 109 w 252"/>
                  <a:gd name="T95" fmla="*/ 195 h 279"/>
                  <a:gd name="T96" fmla="*/ 97 w 252"/>
                  <a:gd name="T97" fmla="*/ 209 h 279"/>
                  <a:gd name="T98" fmla="*/ 90 w 252"/>
                  <a:gd name="T99" fmla="*/ 215 h 279"/>
                  <a:gd name="T100" fmla="*/ 84 w 252"/>
                  <a:gd name="T101" fmla="*/ 222 h 279"/>
                  <a:gd name="T102" fmla="*/ 78 w 252"/>
                  <a:gd name="T103" fmla="*/ 226 h 279"/>
                  <a:gd name="T104" fmla="*/ 74 w 252"/>
                  <a:gd name="T105" fmla="*/ 231 h 279"/>
                  <a:gd name="T106" fmla="*/ 64 w 252"/>
                  <a:gd name="T107" fmla="*/ 240 h 279"/>
                  <a:gd name="T108" fmla="*/ 56 w 252"/>
                  <a:gd name="T109" fmla="*/ 246 h 279"/>
                  <a:gd name="T110" fmla="*/ 49 w 252"/>
                  <a:gd name="T111" fmla="*/ 251 h 279"/>
                  <a:gd name="T112" fmla="*/ 43 w 252"/>
                  <a:gd name="T113" fmla="*/ 256 h 279"/>
                  <a:gd name="T114" fmla="*/ 36 w 252"/>
                  <a:gd name="T115" fmla="*/ 259 h 279"/>
                  <a:gd name="T116" fmla="*/ 30 w 252"/>
                  <a:gd name="T117" fmla="*/ 263 h 279"/>
                  <a:gd name="T118" fmla="*/ 23 w 252"/>
                  <a:gd name="T119" fmla="*/ 267 h 279"/>
                  <a:gd name="T120" fmla="*/ 15 w 252"/>
                  <a:gd name="T121" fmla="*/ 270 h 279"/>
                  <a:gd name="T122" fmla="*/ 8 w 252"/>
                  <a:gd name="T123" fmla="*/ 274 h 279"/>
                  <a:gd name="T124" fmla="*/ 0 w 252"/>
                  <a:gd name="T125" fmla="*/ 278 h 2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2" h="279">
                    <a:moveTo>
                      <a:pt x="0" y="278"/>
                    </a:moveTo>
                    <a:lnTo>
                      <a:pt x="12" y="275"/>
                    </a:lnTo>
                    <a:lnTo>
                      <a:pt x="22" y="272"/>
                    </a:lnTo>
                    <a:lnTo>
                      <a:pt x="31" y="271"/>
                    </a:lnTo>
                    <a:lnTo>
                      <a:pt x="41" y="268"/>
                    </a:lnTo>
                    <a:lnTo>
                      <a:pt x="54" y="263"/>
                    </a:lnTo>
                    <a:lnTo>
                      <a:pt x="68" y="257"/>
                    </a:lnTo>
                    <a:lnTo>
                      <a:pt x="81" y="249"/>
                    </a:lnTo>
                    <a:lnTo>
                      <a:pt x="94" y="240"/>
                    </a:lnTo>
                    <a:lnTo>
                      <a:pt x="105" y="234"/>
                    </a:lnTo>
                    <a:lnTo>
                      <a:pt x="120" y="223"/>
                    </a:lnTo>
                    <a:lnTo>
                      <a:pt x="130" y="215"/>
                    </a:lnTo>
                    <a:lnTo>
                      <a:pt x="142" y="203"/>
                    </a:lnTo>
                    <a:lnTo>
                      <a:pt x="156" y="190"/>
                    </a:lnTo>
                    <a:lnTo>
                      <a:pt x="168" y="177"/>
                    </a:lnTo>
                    <a:lnTo>
                      <a:pt x="177" y="168"/>
                    </a:lnTo>
                    <a:lnTo>
                      <a:pt x="188" y="152"/>
                    </a:lnTo>
                    <a:lnTo>
                      <a:pt x="196" y="139"/>
                    </a:lnTo>
                    <a:lnTo>
                      <a:pt x="202" y="126"/>
                    </a:lnTo>
                    <a:lnTo>
                      <a:pt x="207" y="112"/>
                    </a:lnTo>
                    <a:lnTo>
                      <a:pt x="210" y="104"/>
                    </a:lnTo>
                    <a:lnTo>
                      <a:pt x="210" y="92"/>
                    </a:lnTo>
                    <a:lnTo>
                      <a:pt x="211" y="84"/>
                    </a:lnTo>
                    <a:lnTo>
                      <a:pt x="212" y="76"/>
                    </a:lnTo>
                    <a:lnTo>
                      <a:pt x="211" y="70"/>
                    </a:lnTo>
                    <a:lnTo>
                      <a:pt x="251" y="76"/>
                    </a:lnTo>
                    <a:lnTo>
                      <a:pt x="239" y="65"/>
                    </a:lnTo>
                    <a:lnTo>
                      <a:pt x="230" y="56"/>
                    </a:lnTo>
                    <a:lnTo>
                      <a:pt x="216" y="42"/>
                    </a:lnTo>
                    <a:lnTo>
                      <a:pt x="206" y="28"/>
                    </a:lnTo>
                    <a:lnTo>
                      <a:pt x="198" y="15"/>
                    </a:lnTo>
                    <a:lnTo>
                      <a:pt x="191" y="0"/>
                    </a:lnTo>
                    <a:lnTo>
                      <a:pt x="182" y="13"/>
                    </a:lnTo>
                    <a:lnTo>
                      <a:pt x="171" y="24"/>
                    </a:lnTo>
                    <a:lnTo>
                      <a:pt x="158" y="38"/>
                    </a:lnTo>
                    <a:lnTo>
                      <a:pt x="144" y="48"/>
                    </a:lnTo>
                    <a:lnTo>
                      <a:pt x="135" y="53"/>
                    </a:lnTo>
                    <a:lnTo>
                      <a:pt x="123" y="58"/>
                    </a:lnTo>
                    <a:lnTo>
                      <a:pt x="164" y="63"/>
                    </a:lnTo>
                    <a:lnTo>
                      <a:pt x="164" y="78"/>
                    </a:lnTo>
                    <a:lnTo>
                      <a:pt x="163" y="90"/>
                    </a:lnTo>
                    <a:lnTo>
                      <a:pt x="160" y="104"/>
                    </a:lnTo>
                    <a:lnTo>
                      <a:pt x="156" y="118"/>
                    </a:lnTo>
                    <a:lnTo>
                      <a:pt x="148" y="132"/>
                    </a:lnTo>
                    <a:lnTo>
                      <a:pt x="142" y="147"/>
                    </a:lnTo>
                    <a:lnTo>
                      <a:pt x="130" y="165"/>
                    </a:lnTo>
                    <a:lnTo>
                      <a:pt x="120" y="181"/>
                    </a:lnTo>
                    <a:lnTo>
                      <a:pt x="109" y="195"/>
                    </a:lnTo>
                    <a:lnTo>
                      <a:pt x="97" y="209"/>
                    </a:lnTo>
                    <a:lnTo>
                      <a:pt x="90" y="215"/>
                    </a:lnTo>
                    <a:lnTo>
                      <a:pt x="84" y="222"/>
                    </a:lnTo>
                    <a:lnTo>
                      <a:pt x="78" y="226"/>
                    </a:lnTo>
                    <a:lnTo>
                      <a:pt x="74" y="231"/>
                    </a:lnTo>
                    <a:lnTo>
                      <a:pt x="64" y="240"/>
                    </a:lnTo>
                    <a:lnTo>
                      <a:pt x="56" y="246"/>
                    </a:lnTo>
                    <a:lnTo>
                      <a:pt x="49" y="251"/>
                    </a:lnTo>
                    <a:lnTo>
                      <a:pt x="43" y="256"/>
                    </a:lnTo>
                    <a:lnTo>
                      <a:pt x="36" y="259"/>
                    </a:lnTo>
                    <a:lnTo>
                      <a:pt x="30" y="263"/>
                    </a:lnTo>
                    <a:lnTo>
                      <a:pt x="23" y="267"/>
                    </a:lnTo>
                    <a:lnTo>
                      <a:pt x="15" y="270"/>
                    </a:lnTo>
                    <a:lnTo>
                      <a:pt x="8" y="274"/>
                    </a:lnTo>
                    <a:lnTo>
                      <a:pt x="0" y="278"/>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4116" name="Group 1068"/>
            <p:cNvGrpSpPr>
              <a:grpSpLocks/>
            </p:cNvGrpSpPr>
            <p:nvPr/>
          </p:nvGrpSpPr>
          <p:grpSpPr bwMode="auto">
            <a:xfrm>
              <a:off x="3810000" y="4876800"/>
              <a:ext cx="363538" cy="477838"/>
              <a:chOff x="3136" y="2256"/>
              <a:chExt cx="229" cy="301"/>
            </a:xfrm>
          </p:grpSpPr>
          <p:sp>
            <p:nvSpPr>
              <p:cNvPr id="4118" name="Freeform 1069"/>
              <p:cNvSpPr>
                <a:spLocks/>
              </p:cNvSpPr>
              <p:nvPr/>
            </p:nvSpPr>
            <p:spPr bwMode="auto">
              <a:xfrm>
                <a:off x="3139" y="2256"/>
                <a:ext cx="226" cy="301"/>
              </a:xfrm>
              <a:custGeom>
                <a:avLst/>
                <a:gdLst>
                  <a:gd name="T0" fmla="*/ 210 w 226"/>
                  <a:gd name="T1" fmla="*/ 0 h 301"/>
                  <a:gd name="T2" fmla="*/ 191 w 226"/>
                  <a:gd name="T3" fmla="*/ 10 h 301"/>
                  <a:gd name="T4" fmla="*/ 168 w 226"/>
                  <a:gd name="T5" fmla="*/ 23 h 301"/>
                  <a:gd name="T6" fmla="*/ 148 w 226"/>
                  <a:gd name="T7" fmla="*/ 39 h 301"/>
                  <a:gd name="T8" fmla="*/ 126 w 226"/>
                  <a:gd name="T9" fmla="*/ 58 h 301"/>
                  <a:gd name="T10" fmla="*/ 105 w 226"/>
                  <a:gd name="T11" fmla="*/ 80 h 301"/>
                  <a:gd name="T12" fmla="*/ 83 w 226"/>
                  <a:gd name="T13" fmla="*/ 108 h 301"/>
                  <a:gd name="T14" fmla="*/ 65 w 226"/>
                  <a:gd name="T15" fmla="*/ 134 h 301"/>
                  <a:gd name="T16" fmla="*/ 52 w 226"/>
                  <a:gd name="T17" fmla="*/ 163 h 301"/>
                  <a:gd name="T18" fmla="*/ 45 w 226"/>
                  <a:gd name="T19" fmla="*/ 192 h 301"/>
                  <a:gd name="T20" fmla="*/ 45 w 226"/>
                  <a:gd name="T21" fmla="*/ 212 h 301"/>
                  <a:gd name="T22" fmla="*/ 47 w 226"/>
                  <a:gd name="T23" fmla="*/ 227 h 301"/>
                  <a:gd name="T24" fmla="*/ 0 w 226"/>
                  <a:gd name="T25" fmla="*/ 233 h 301"/>
                  <a:gd name="T26" fmla="*/ 27 w 226"/>
                  <a:gd name="T27" fmla="*/ 251 h 301"/>
                  <a:gd name="T28" fmla="*/ 54 w 226"/>
                  <a:gd name="T29" fmla="*/ 274 h 301"/>
                  <a:gd name="T30" fmla="*/ 70 w 226"/>
                  <a:gd name="T31" fmla="*/ 300 h 301"/>
                  <a:gd name="T32" fmla="*/ 88 w 226"/>
                  <a:gd name="T33" fmla="*/ 286 h 301"/>
                  <a:gd name="T34" fmla="*/ 108 w 226"/>
                  <a:gd name="T35" fmla="*/ 258 h 301"/>
                  <a:gd name="T36" fmla="*/ 127 w 226"/>
                  <a:gd name="T37" fmla="*/ 240 h 301"/>
                  <a:gd name="T38" fmla="*/ 97 w 226"/>
                  <a:gd name="T39" fmla="*/ 233 h 301"/>
                  <a:gd name="T40" fmla="*/ 93 w 226"/>
                  <a:gd name="T41" fmla="*/ 207 h 301"/>
                  <a:gd name="T42" fmla="*/ 96 w 226"/>
                  <a:gd name="T43" fmla="*/ 179 h 301"/>
                  <a:gd name="T44" fmla="*/ 105 w 226"/>
                  <a:gd name="T45" fmla="*/ 149 h 301"/>
                  <a:gd name="T46" fmla="*/ 121 w 226"/>
                  <a:gd name="T47" fmla="*/ 112 h 301"/>
                  <a:gd name="T48" fmla="*/ 139 w 226"/>
                  <a:gd name="T49" fmla="*/ 82 h 301"/>
                  <a:gd name="T50" fmla="*/ 149 w 226"/>
                  <a:gd name="T51" fmla="*/ 68 h 301"/>
                  <a:gd name="T52" fmla="*/ 159 w 226"/>
                  <a:gd name="T53" fmla="*/ 56 h 301"/>
                  <a:gd name="T54" fmla="*/ 174 w 226"/>
                  <a:gd name="T55" fmla="*/ 39 h 301"/>
                  <a:gd name="T56" fmla="*/ 185 w 226"/>
                  <a:gd name="T57" fmla="*/ 29 h 301"/>
                  <a:gd name="T58" fmla="*/ 196 w 226"/>
                  <a:gd name="T59" fmla="*/ 19 h 301"/>
                  <a:gd name="T60" fmla="*/ 210 w 226"/>
                  <a:gd name="T61" fmla="*/ 9 h 301"/>
                  <a:gd name="T62" fmla="*/ 225 w 226"/>
                  <a:gd name="T63" fmla="*/ 0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301">
                    <a:moveTo>
                      <a:pt x="225" y="0"/>
                    </a:moveTo>
                    <a:lnTo>
                      <a:pt x="210" y="0"/>
                    </a:lnTo>
                    <a:lnTo>
                      <a:pt x="200" y="5"/>
                    </a:lnTo>
                    <a:lnTo>
                      <a:pt x="191" y="10"/>
                    </a:lnTo>
                    <a:lnTo>
                      <a:pt x="180" y="16"/>
                    </a:lnTo>
                    <a:lnTo>
                      <a:pt x="168" y="23"/>
                    </a:lnTo>
                    <a:lnTo>
                      <a:pt x="160" y="31"/>
                    </a:lnTo>
                    <a:lnTo>
                      <a:pt x="148" y="39"/>
                    </a:lnTo>
                    <a:lnTo>
                      <a:pt x="136" y="49"/>
                    </a:lnTo>
                    <a:lnTo>
                      <a:pt x="126" y="58"/>
                    </a:lnTo>
                    <a:lnTo>
                      <a:pt x="113" y="71"/>
                    </a:lnTo>
                    <a:lnTo>
                      <a:pt x="105" y="80"/>
                    </a:lnTo>
                    <a:lnTo>
                      <a:pt x="95" y="93"/>
                    </a:lnTo>
                    <a:lnTo>
                      <a:pt x="83" y="108"/>
                    </a:lnTo>
                    <a:lnTo>
                      <a:pt x="72" y="122"/>
                    </a:lnTo>
                    <a:lnTo>
                      <a:pt x="65" y="134"/>
                    </a:lnTo>
                    <a:lnTo>
                      <a:pt x="57" y="149"/>
                    </a:lnTo>
                    <a:lnTo>
                      <a:pt x="52" y="163"/>
                    </a:lnTo>
                    <a:lnTo>
                      <a:pt x="48" y="177"/>
                    </a:lnTo>
                    <a:lnTo>
                      <a:pt x="45" y="192"/>
                    </a:lnTo>
                    <a:lnTo>
                      <a:pt x="45" y="201"/>
                    </a:lnTo>
                    <a:lnTo>
                      <a:pt x="45" y="212"/>
                    </a:lnTo>
                    <a:lnTo>
                      <a:pt x="46" y="219"/>
                    </a:lnTo>
                    <a:lnTo>
                      <a:pt x="47" y="227"/>
                    </a:lnTo>
                    <a:lnTo>
                      <a:pt x="49" y="233"/>
                    </a:lnTo>
                    <a:lnTo>
                      <a:pt x="0" y="233"/>
                    </a:lnTo>
                    <a:lnTo>
                      <a:pt x="12" y="242"/>
                    </a:lnTo>
                    <a:lnTo>
                      <a:pt x="27" y="251"/>
                    </a:lnTo>
                    <a:lnTo>
                      <a:pt x="41" y="261"/>
                    </a:lnTo>
                    <a:lnTo>
                      <a:pt x="54" y="274"/>
                    </a:lnTo>
                    <a:lnTo>
                      <a:pt x="62" y="283"/>
                    </a:lnTo>
                    <a:lnTo>
                      <a:pt x="70" y="300"/>
                    </a:lnTo>
                    <a:lnTo>
                      <a:pt x="80" y="299"/>
                    </a:lnTo>
                    <a:lnTo>
                      <a:pt x="88" y="286"/>
                    </a:lnTo>
                    <a:lnTo>
                      <a:pt x="96" y="272"/>
                    </a:lnTo>
                    <a:lnTo>
                      <a:pt x="108" y="258"/>
                    </a:lnTo>
                    <a:lnTo>
                      <a:pt x="120" y="246"/>
                    </a:lnTo>
                    <a:lnTo>
                      <a:pt x="127" y="240"/>
                    </a:lnTo>
                    <a:lnTo>
                      <a:pt x="139" y="233"/>
                    </a:lnTo>
                    <a:lnTo>
                      <a:pt x="97" y="233"/>
                    </a:lnTo>
                    <a:lnTo>
                      <a:pt x="95" y="219"/>
                    </a:lnTo>
                    <a:lnTo>
                      <a:pt x="93" y="207"/>
                    </a:lnTo>
                    <a:lnTo>
                      <a:pt x="95" y="193"/>
                    </a:lnTo>
                    <a:lnTo>
                      <a:pt x="96" y="179"/>
                    </a:lnTo>
                    <a:lnTo>
                      <a:pt x="101" y="163"/>
                    </a:lnTo>
                    <a:lnTo>
                      <a:pt x="105" y="149"/>
                    </a:lnTo>
                    <a:lnTo>
                      <a:pt x="113" y="128"/>
                    </a:lnTo>
                    <a:lnTo>
                      <a:pt x="121" y="112"/>
                    </a:lnTo>
                    <a:lnTo>
                      <a:pt x="129" y="97"/>
                    </a:lnTo>
                    <a:lnTo>
                      <a:pt x="139" y="82"/>
                    </a:lnTo>
                    <a:lnTo>
                      <a:pt x="145" y="75"/>
                    </a:lnTo>
                    <a:lnTo>
                      <a:pt x="149" y="68"/>
                    </a:lnTo>
                    <a:lnTo>
                      <a:pt x="153" y="62"/>
                    </a:lnTo>
                    <a:lnTo>
                      <a:pt x="159" y="56"/>
                    </a:lnTo>
                    <a:lnTo>
                      <a:pt x="167" y="46"/>
                    </a:lnTo>
                    <a:lnTo>
                      <a:pt x="174" y="39"/>
                    </a:lnTo>
                    <a:lnTo>
                      <a:pt x="180" y="34"/>
                    </a:lnTo>
                    <a:lnTo>
                      <a:pt x="185" y="29"/>
                    </a:lnTo>
                    <a:lnTo>
                      <a:pt x="191" y="24"/>
                    </a:lnTo>
                    <a:lnTo>
                      <a:pt x="196" y="19"/>
                    </a:lnTo>
                    <a:lnTo>
                      <a:pt x="203" y="14"/>
                    </a:lnTo>
                    <a:lnTo>
                      <a:pt x="210" y="9"/>
                    </a:lnTo>
                    <a:lnTo>
                      <a:pt x="218" y="4"/>
                    </a:lnTo>
                    <a:lnTo>
                      <a:pt x="225" y="0"/>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19" name="Freeform 1070"/>
              <p:cNvSpPr>
                <a:spLocks/>
              </p:cNvSpPr>
              <p:nvPr/>
            </p:nvSpPr>
            <p:spPr bwMode="auto">
              <a:xfrm>
                <a:off x="3136" y="2256"/>
                <a:ext cx="215" cy="301"/>
              </a:xfrm>
              <a:custGeom>
                <a:avLst/>
                <a:gdLst>
                  <a:gd name="T0" fmla="*/ 214 w 215"/>
                  <a:gd name="T1" fmla="*/ 0 h 301"/>
                  <a:gd name="T2" fmla="*/ 202 w 215"/>
                  <a:gd name="T3" fmla="*/ 4 h 301"/>
                  <a:gd name="T4" fmla="*/ 192 w 215"/>
                  <a:gd name="T5" fmla="*/ 8 h 301"/>
                  <a:gd name="T6" fmla="*/ 184 w 215"/>
                  <a:gd name="T7" fmla="*/ 12 h 301"/>
                  <a:gd name="T8" fmla="*/ 175 w 215"/>
                  <a:gd name="T9" fmla="*/ 16 h 301"/>
                  <a:gd name="T10" fmla="*/ 162 w 215"/>
                  <a:gd name="T11" fmla="*/ 23 h 301"/>
                  <a:gd name="T12" fmla="*/ 150 w 215"/>
                  <a:gd name="T13" fmla="*/ 31 h 301"/>
                  <a:gd name="T14" fmla="*/ 138 w 215"/>
                  <a:gd name="T15" fmla="*/ 40 h 301"/>
                  <a:gd name="T16" fmla="*/ 127 w 215"/>
                  <a:gd name="T17" fmla="*/ 50 h 301"/>
                  <a:gd name="T18" fmla="*/ 117 w 215"/>
                  <a:gd name="T19" fmla="*/ 58 h 301"/>
                  <a:gd name="T20" fmla="*/ 105 w 215"/>
                  <a:gd name="T21" fmla="*/ 71 h 301"/>
                  <a:gd name="T22" fmla="*/ 97 w 215"/>
                  <a:gd name="T23" fmla="*/ 80 h 301"/>
                  <a:gd name="T24" fmla="*/ 86 w 215"/>
                  <a:gd name="T25" fmla="*/ 94 h 301"/>
                  <a:gd name="T26" fmla="*/ 74 w 215"/>
                  <a:gd name="T27" fmla="*/ 108 h 301"/>
                  <a:gd name="T28" fmla="*/ 64 w 215"/>
                  <a:gd name="T29" fmla="*/ 123 h 301"/>
                  <a:gd name="T30" fmla="*/ 57 w 215"/>
                  <a:gd name="T31" fmla="*/ 134 h 301"/>
                  <a:gd name="T32" fmla="*/ 49 w 215"/>
                  <a:gd name="T33" fmla="*/ 150 h 301"/>
                  <a:gd name="T34" fmla="*/ 44 w 215"/>
                  <a:gd name="T35" fmla="*/ 164 h 301"/>
                  <a:gd name="T36" fmla="*/ 40 w 215"/>
                  <a:gd name="T37" fmla="*/ 177 h 301"/>
                  <a:gd name="T38" fmla="*/ 37 w 215"/>
                  <a:gd name="T39" fmla="*/ 192 h 301"/>
                  <a:gd name="T40" fmla="*/ 37 w 215"/>
                  <a:gd name="T41" fmla="*/ 201 h 301"/>
                  <a:gd name="T42" fmla="*/ 37 w 215"/>
                  <a:gd name="T43" fmla="*/ 212 h 301"/>
                  <a:gd name="T44" fmla="*/ 38 w 215"/>
                  <a:gd name="T45" fmla="*/ 220 h 301"/>
                  <a:gd name="T46" fmla="*/ 39 w 215"/>
                  <a:gd name="T47" fmla="*/ 227 h 301"/>
                  <a:gd name="T48" fmla="*/ 41 w 215"/>
                  <a:gd name="T49" fmla="*/ 233 h 301"/>
                  <a:gd name="T50" fmla="*/ 0 w 215"/>
                  <a:gd name="T51" fmla="*/ 233 h 301"/>
                  <a:gd name="T52" fmla="*/ 13 w 215"/>
                  <a:gd name="T53" fmla="*/ 242 h 301"/>
                  <a:gd name="T54" fmla="*/ 25 w 215"/>
                  <a:gd name="T55" fmla="*/ 250 h 301"/>
                  <a:gd name="T56" fmla="*/ 40 w 215"/>
                  <a:gd name="T57" fmla="*/ 262 h 301"/>
                  <a:gd name="T58" fmla="*/ 52 w 215"/>
                  <a:gd name="T59" fmla="*/ 274 h 301"/>
                  <a:gd name="T60" fmla="*/ 63 w 215"/>
                  <a:gd name="T61" fmla="*/ 286 h 301"/>
                  <a:gd name="T62" fmla="*/ 73 w 215"/>
                  <a:gd name="T63" fmla="*/ 300 h 301"/>
                  <a:gd name="T64" fmla="*/ 79 w 215"/>
                  <a:gd name="T65" fmla="*/ 286 h 301"/>
                  <a:gd name="T66" fmla="*/ 88 w 215"/>
                  <a:gd name="T67" fmla="*/ 273 h 301"/>
                  <a:gd name="T68" fmla="*/ 100 w 215"/>
                  <a:gd name="T69" fmla="*/ 259 h 301"/>
                  <a:gd name="T70" fmla="*/ 111 w 215"/>
                  <a:gd name="T71" fmla="*/ 247 h 301"/>
                  <a:gd name="T72" fmla="*/ 118 w 215"/>
                  <a:gd name="T73" fmla="*/ 240 h 301"/>
                  <a:gd name="T74" fmla="*/ 130 w 215"/>
                  <a:gd name="T75" fmla="*/ 233 h 301"/>
                  <a:gd name="T76" fmla="*/ 88 w 215"/>
                  <a:gd name="T77" fmla="*/ 233 h 301"/>
                  <a:gd name="T78" fmla="*/ 86 w 215"/>
                  <a:gd name="T79" fmla="*/ 220 h 301"/>
                  <a:gd name="T80" fmla="*/ 85 w 215"/>
                  <a:gd name="T81" fmla="*/ 208 h 301"/>
                  <a:gd name="T82" fmla="*/ 86 w 215"/>
                  <a:gd name="T83" fmla="*/ 193 h 301"/>
                  <a:gd name="T84" fmla="*/ 88 w 215"/>
                  <a:gd name="T85" fmla="*/ 179 h 301"/>
                  <a:gd name="T86" fmla="*/ 92 w 215"/>
                  <a:gd name="T87" fmla="*/ 164 h 301"/>
                  <a:gd name="T88" fmla="*/ 97 w 215"/>
                  <a:gd name="T89" fmla="*/ 149 h 301"/>
                  <a:gd name="T90" fmla="*/ 104 w 215"/>
                  <a:gd name="T91" fmla="*/ 129 h 301"/>
                  <a:gd name="T92" fmla="*/ 111 w 215"/>
                  <a:gd name="T93" fmla="*/ 112 h 301"/>
                  <a:gd name="T94" fmla="*/ 120 w 215"/>
                  <a:gd name="T95" fmla="*/ 98 h 301"/>
                  <a:gd name="T96" fmla="*/ 130 w 215"/>
                  <a:gd name="T97" fmla="*/ 82 h 301"/>
                  <a:gd name="T98" fmla="*/ 135 w 215"/>
                  <a:gd name="T99" fmla="*/ 75 h 301"/>
                  <a:gd name="T100" fmla="*/ 140 w 215"/>
                  <a:gd name="T101" fmla="*/ 68 h 301"/>
                  <a:gd name="T102" fmla="*/ 144 w 215"/>
                  <a:gd name="T103" fmla="*/ 62 h 301"/>
                  <a:gd name="T104" fmla="*/ 149 w 215"/>
                  <a:gd name="T105" fmla="*/ 57 h 301"/>
                  <a:gd name="T106" fmla="*/ 157 w 215"/>
                  <a:gd name="T107" fmla="*/ 46 h 301"/>
                  <a:gd name="T108" fmla="*/ 164 w 215"/>
                  <a:gd name="T109" fmla="*/ 39 h 301"/>
                  <a:gd name="T110" fmla="*/ 170 w 215"/>
                  <a:gd name="T111" fmla="*/ 34 h 301"/>
                  <a:gd name="T112" fmla="*/ 175 w 215"/>
                  <a:gd name="T113" fmla="*/ 29 h 301"/>
                  <a:gd name="T114" fmla="*/ 181 w 215"/>
                  <a:gd name="T115" fmla="*/ 24 h 301"/>
                  <a:gd name="T116" fmla="*/ 186 w 215"/>
                  <a:gd name="T117" fmla="*/ 20 h 301"/>
                  <a:gd name="T118" fmla="*/ 192 w 215"/>
                  <a:gd name="T119" fmla="*/ 14 h 301"/>
                  <a:gd name="T120" fmla="*/ 200 w 215"/>
                  <a:gd name="T121" fmla="*/ 10 h 301"/>
                  <a:gd name="T122" fmla="*/ 207 w 215"/>
                  <a:gd name="T123" fmla="*/ 5 h 301"/>
                  <a:gd name="T124" fmla="*/ 214 w 215"/>
                  <a:gd name="T125" fmla="*/ 0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 h="301">
                    <a:moveTo>
                      <a:pt x="214" y="0"/>
                    </a:moveTo>
                    <a:lnTo>
                      <a:pt x="202" y="4"/>
                    </a:lnTo>
                    <a:lnTo>
                      <a:pt x="192" y="8"/>
                    </a:lnTo>
                    <a:lnTo>
                      <a:pt x="184" y="12"/>
                    </a:lnTo>
                    <a:lnTo>
                      <a:pt x="175" y="16"/>
                    </a:lnTo>
                    <a:lnTo>
                      <a:pt x="162" y="23"/>
                    </a:lnTo>
                    <a:lnTo>
                      <a:pt x="150" y="31"/>
                    </a:lnTo>
                    <a:lnTo>
                      <a:pt x="138" y="40"/>
                    </a:lnTo>
                    <a:lnTo>
                      <a:pt x="127" y="50"/>
                    </a:lnTo>
                    <a:lnTo>
                      <a:pt x="117" y="58"/>
                    </a:lnTo>
                    <a:lnTo>
                      <a:pt x="105" y="71"/>
                    </a:lnTo>
                    <a:lnTo>
                      <a:pt x="97" y="80"/>
                    </a:lnTo>
                    <a:lnTo>
                      <a:pt x="86" y="94"/>
                    </a:lnTo>
                    <a:lnTo>
                      <a:pt x="74" y="108"/>
                    </a:lnTo>
                    <a:lnTo>
                      <a:pt x="64" y="123"/>
                    </a:lnTo>
                    <a:lnTo>
                      <a:pt x="57" y="134"/>
                    </a:lnTo>
                    <a:lnTo>
                      <a:pt x="49" y="150"/>
                    </a:lnTo>
                    <a:lnTo>
                      <a:pt x="44" y="164"/>
                    </a:lnTo>
                    <a:lnTo>
                      <a:pt x="40" y="177"/>
                    </a:lnTo>
                    <a:lnTo>
                      <a:pt x="37" y="192"/>
                    </a:lnTo>
                    <a:lnTo>
                      <a:pt x="37" y="201"/>
                    </a:lnTo>
                    <a:lnTo>
                      <a:pt x="37" y="212"/>
                    </a:lnTo>
                    <a:lnTo>
                      <a:pt x="38" y="220"/>
                    </a:lnTo>
                    <a:lnTo>
                      <a:pt x="39" y="227"/>
                    </a:lnTo>
                    <a:lnTo>
                      <a:pt x="41" y="233"/>
                    </a:lnTo>
                    <a:lnTo>
                      <a:pt x="0" y="233"/>
                    </a:lnTo>
                    <a:lnTo>
                      <a:pt x="13" y="242"/>
                    </a:lnTo>
                    <a:lnTo>
                      <a:pt x="25" y="250"/>
                    </a:lnTo>
                    <a:lnTo>
                      <a:pt x="40" y="262"/>
                    </a:lnTo>
                    <a:lnTo>
                      <a:pt x="52" y="274"/>
                    </a:lnTo>
                    <a:lnTo>
                      <a:pt x="63" y="286"/>
                    </a:lnTo>
                    <a:lnTo>
                      <a:pt x="73" y="300"/>
                    </a:lnTo>
                    <a:lnTo>
                      <a:pt x="79" y="286"/>
                    </a:lnTo>
                    <a:lnTo>
                      <a:pt x="88" y="273"/>
                    </a:lnTo>
                    <a:lnTo>
                      <a:pt x="100" y="259"/>
                    </a:lnTo>
                    <a:lnTo>
                      <a:pt x="111" y="247"/>
                    </a:lnTo>
                    <a:lnTo>
                      <a:pt x="118" y="240"/>
                    </a:lnTo>
                    <a:lnTo>
                      <a:pt x="130" y="233"/>
                    </a:lnTo>
                    <a:lnTo>
                      <a:pt x="88" y="233"/>
                    </a:lnTo>
                    <a:lnTo>
                      <a:pt x="86" y="220"/>
                    </a:lnTo>
                    <a:lnTo>
                      <a:pt x="85" y="208"/>
                    </a:lnTo>
                    <a:lnTo>
                      <a:pt x="86" y="193"/>
                    </a:lnTo>
                    <a:lnTo>
                      <a:pt x="88" y="179"/>
                    </a:lnTo>
                    <a:lnTo>
                      <a:pt x="92" y="164"/>
                    </a:lnTo>
                    <a:lnTo>
                      <a:pt x="97" y="149"/>
                    </a:lnTo>
                    <a:lnTo>
                      <a:pt x="104" y="129"/>
                    </a:lnTo>
                    <a:lnTo>
                      <a:pt x="111" y="112"/>
                    </a:lnTo>
                    <a:lnTo>
                      <a:pt x="120" y="98"/>
                    </a:lnTo>
                    <a:lnTo>
                      <a:pt x="130" y="82"/>
                    </a:lnTo>
                    <a:lnTo>
                      <a:pt x="135" y="75"/>
                    </a:lnTo>
                    <a:lnTo>
                      <a:pt x="140" y="68"/>
                    </a:lnTo>
                    <a:lnTo>
                      <a:pt x="144" y="62"/>
                    </a:lnTo>
                    <a:lnTo>
                      <a:pt x="149" y="57"/>
                    </a:lnTo>
                    <a:lnTo>
                      <a:pt x="157" y="46"/>
                    </a:lnTo>
                    <a:lnTo>
                      <a:pt x="164" y="39"/>
                    </a:lnTo>
                    <a:lnTo>
                      <a:pt x="170" y="34"/>
                    </a:lnTo>
                    <a:lnTo>
                      <a:pt x="175" y="29"/>
                    </a:lnTo>
                    <a:lnTo>
                      <a:pt x="181" y="24"/>
                    </a:lnTo>
                    <a:lnTo>
                      <a:pt x="186" y="20"/>
                    </a:lnTo>
                    <a:lnTo>
                      <a:pt x="192" y="14"/>
                    </a:lnTo>
                    <a:lnTo>
                      <a:pt x="200" y="10"/>
                    </a:lnTo>
                    <a:lnTo>
                      <a:pt x="207" y="5"/>
                    </a:lnTo>
                    <a:lnTo>
                      <a:pt x="214" y="0"/>
                    </a:lnTo>
                  </a:path>
                </a:pathLst>
              </a:custGeom>
              <a:solidFill>
                <a:schemeClr val="tx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35"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smtClean="0">
                <a:solidFill>
                  <a:schemeClr val="tx2"/>
                </a:solidFill>
                <a:effectLst>
                  <a:outerShdw blurRad="38100" dist="38100" dir="2700000" algn="tl">
                    <a:srgbClr val="000000"/>
                  </a:outerShdw>
                </a:effectLst>
              </a:rPr>
              <a:t>DIRECCIÓN </a:t>
            </a:r>
            <a:r>
              <a:rPr lang="it-IT" altLang="it-IT" sz="2000" i="1" kern="0" dirty="0">
                <a:solidFill>
                  <a:schemeClr val="tx2"/>
                </a:solidFill>
                <a:effectLst>
                  <a:outerShdw blurRad="38100" dist="38100" dir="2700000" algn="tl">
                    <a:srgbClr val="000000"/>
                  </a:outerShdw>
                </a:effectLst>
              </a:rPr>
              <a:t>NACIONAL ANTIMAFIA Y ANTITERRORISMO</a:t>
            </a:r>
          </a:p>
          <a:p>
            <a:pPr>
              <a:buFontTx/>
              <a:buNone/>
              <a:defRPr/>
            </a:pPr>
            <a:r>
              <a:rPr lang="it-IT" altLang="it-IT" sz="1600" i="1" kern="0" dirty="0">
                <a:solidFill>
                  <a:schemeClr val="tx2"/>
                </a:solidFill>
                <a:effectLst>
                  <a:outerShdw blurRad="38100" dist="38100" dir="2700000" algn="tl">
                    <a:srgbClr val="000000"/>
                  </a:outerShdw>
                </a:effectLst>
              </a:rPr>
              <a:t>Composicion y competencia</a:t>
            </a:r>
          </a:p>
        </p:txBody>
      </p:sp>
      <p:pic>
        <p:nvPicPr>
          <p:cNvPr id="36" name="Picture 3"/>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Connettore 1 36"/>
          <p:cNvCxnSpPr/>
          <p:nvPr/>
        </p:nvCxnSpPr>
        <p:spPr bwMode="auto">
          <a:xfrm flipV="1">
            <a:off x="251520" y="908721"/>
            <a:ext cx="8568952" cy="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numero diapositiva 3"/>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8BD4AD62-591A-4D2F-80A9-D7CCF3CF8C0C}" type="slidenum">
              <a:rPr lang="it-IT" altLang="it-IT" sz="1000" i="1" smtClean="0"/>
              <a:pPr>
                <a:spcBef>
                  <a:spcPct val="0"/>
                </a:spcBef>
                <a:buSzTx/>
                <a:buFontTx/>
                <a:buNone/>
              </a:pPr>
              <a:t>4</a:t>
            </a:fld>
            <a:endParaRPr lang="it-IT" altLang="it-IT" sz="1000" i="1" dirty="0"/>
          </a:p>
        </p:txBody>
      </p:sp>
      <p:sp>
        <p:nvSpPr>
          <p:cNvPr id="5123" name="Rectangle 1027"/>
          <p:cNvSpPr>
            <a:spLocks noChangeArrowheads="1"/>
          </p:cNvSpPr>
          <p:nvPr/>
        </p:nvSpPr>
        <p:spPr bwMode="auto">
          <a:xfrm>
            <a:off x="571128" y="1484784"/>
            <a:ext cx="3352800" cy="480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es-ES" altLang="it-IT" sz="1800" dirty="0">
                <a:solidFill>
                  <a:schemeClr val="tx2"/>
                </a:solidFill>
              </a:rPr>
              <a:t>Las procuras distritales tienen jurisdicción en relación con procesos penales por crímenes cometidos o intentados por "mafia" y por terrorismo, así como también para procedimientos de prevención contra la mafia.</a:t>
            </a:r>
          </a:p>
          <a:p>
            <a:pPr algn="just">
              <a:spcBef>
                <a:spcPct val="0"/>
              </a:spcBef>
              <a:buSzTx/>
              <a:buFontTx/>
              <a:buNone/>
            </a:pPr>
            <a:r>
              <a:rPr lang="es-ES" altLang="it-IT" sz="1800" dirty="0">
                <a:solidFill>
                  <a:schemeClr val="tx2"/>
                </a:solidFill>
              </a:rPr>
              <a:t>Los Fiscales de las Procuras distritales están integrados por magistrados del Ministerio Público con calificaciones profesionales particulares, nombrados por el Procurador distrital, luego de escuchar al Procurador Nacional Antimafia y Antiterrorismo.</a:t>
            </a:r>
            <a:endParaRPr lang="it-IT" altLang="it-IT" sz="1800" dirty="0">
              <a:solidFill>
                <a:schemeClr val="tx2"/>
              </a:solidFill>
            </a:endParaRPr>
          </a:p>
        </p:txBody>
      </p:sp>
      <p:graphicFrame>
        <p:nvGraphicFramePr>
          <p:cNvPr id="5124" name="Object 1028"/>
          <p:cNvGraphicFramePr>
            <a:graphicFrameLocks/>
          </p:cNvGraphicFramePr>
          <p:nvPr/>
        </p:nvGraphicFramePr>
        <p:xfrm>
          <a:off x="4191000" y="1524000"/>
          <a:ext cx="4038600" cy="4648200"/>
        </p:xfrm>
        <a:graphic>
          <a:graphicData uri="http://schemas.openxmlformats.org/presentationml/2006/ole">
            <mc:AlternateContent xmlns:mc="http://schemas.openxmlformats.org/markup-compatibility/2006">
              <mc:Choice xmlns:v="urn:schemas-microsoft-com:vml" Requires="v">
                <p:oleObj spid="_x0000_s5437" name="ClipArt" r:id="rId3" imgW="1638367" imgH="3333786" progId="MS_ClipArt_Gallery.2">
                  <p:embed/>
                </p:oleObj>
              </mc:Choice>
              <mc:Fallback>
                <p:oleObj name="ClipArt" r:id="rId3" imgW="1638367" imgH="3333786" progId="MS_ClipArt_Gallery.2">
                  <p:embed/>
                  <p:pic>
                    <p:nvPicPr>
                      <p:cNvPr id="0" name="Object 10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24000"/>
                        <a:ext cx="403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1029"/>
          <p:cNvSpPr>
            <a:spLocks noChangeArrowheads="1"/>
          </p:cNvSpPr>
          <p:nvPr/>
        </p:nvSpPr>
        <p:spPr bwMode="auto">
          <a:xfrm>
            <a:off x="3814564" y="2205038"/>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dirty="0">
                <a:solidFill>
                  <a:schemeClr val="tx2"/>
                </a:solidFill>
              </a:rPr>
              <a:t>TORINO</a:t>
            </a:r>
          </a:p>
        </p:txBody>
      </p:sp>
      <p:sp>
        <p:nvSpPr>
          <p:cNvPr id="5126" name="Rectangle 1030"/>
          <p:cNvSpPr>
            <a:spLocks noChangeArrowheads="1"/>
          </p:cNvSpPr>
          <p:nvPr/>
        </p:nvSpPr>
        <p:spPr bwMode="auto">
          <a:xfrm>
            <a:off x="4876800" y="26670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t>FIRENZE</a:t>
            </a:r>
          </a:p>
        </p:txBody>
      </p:sp>
      <p:sp>
        <p:nvSpPr>
          <p:cNvPr id="5127" name="Rectangle 1031"/>
          <p:cNvSpPr>
            <a:spLocks noChangeArrowheads="1"/>
          </p:cNvSpPr>
          <p:nvPr/>
        </p:nvSpPr>
        <p:spPr bwMode="auto">
          <a:xfrm>
            <a:off x="4038600" y="25146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t>GENOVA</a:t>
            </a:r>
          </a:p>
        </p:txBody>
      </p:sp>
      <p:sp>
        <p:nvSpPr>
          <p:cNvPr id="5128" name="Rectangle 1032"/>
          <p:cNvSpPr>
            <a:spLocks noChangeArrowheads="1"/>
          </p:cNvSpPr>
          <p:nvPr/>
        </p:nvSpPr>
        <p:spPr bwMode="auto">
          <a:xfrm>
            <a:off x="5410200" y="40386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NAPOLI</a:t>
            </a:r>
          </a:p>
        </p:txBody>
      </p:sp>
      <p:sp>
        <p:nvSpPr>
          <p:cNvPr id="5129" name="Rectangle 1033"/>
          <p:cNvSpPr>
            <a:spLocks noChangeArrowheads="1"/>
          </p:cNvSpPr>
          <p:nvPr/>
        </p:nvSpPr>
        <p:spPr bwMode="auto">
          <a:xfrm>
            <a:off x="5791200" y="43434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SALERNO</a:t>
            </a:r>
          </a:p>
        </p:txBody>
      </p:sp>
      <p:sp>
        <p:nvSpPr>
          <p:cNvPr id="5130" name="Rectangle 1034"/>
          <p:cNvSpPr>
            <a:spLocks noChangeArrowheads="1"/>
          </p:cNvSpPr>
          <p:nvPr/>
        </p:nvSpPr>
        <p:spPr bwMode="auto">
          <a:xfrm>
            <a:off x="7467600" y="3962400"/>
            <a:ext cx="102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BARI</a:t>
            </a:r>
          </a:p>
        </p:txBody>
      </p:sp>
      <p:sp>
        <p:nvSpPr>
          <p:cNvPr id="5131" name="Rectangle 1035"/>
          <p:cNvSpPr>
            <a:spLocks noChangeArrowheads="1"/>
          </p:cNvSpPr>
          <p:nvPr/>
        </p:nvSpPr>
        <p:spPr bwMode="auto">
          <a:xfrm>
            <a:off x="4648200" y="5181600"/>
            <a:ext cx="1352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PALERMO</a:t>
            </a:r>
          </a:p>
        </p:txBody>
      </p:sp>
      <p:sp>
        <p:nvSpPr>
          <p:cNvPr id="5132" name="Rectangle 1036"/>
          <p:cNvSpPr>
            <a:spLocks noChangeArrowheads="1"/>
          </p:cNvSpPr>
          <p:nvPr/>
        </p:nvSpPr>
        <p:spPr bwMode="auto">
          <a:xfrm>
            <a:off x="4572000" y="563880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CALTANISS</a:t>
            </a:r>
            <a:r>
              <a:rPr lang="it-IT" altLang="it-IT" sz="1600" b="1"/>
              <a:t>ETTA</a:t>
            </a:r>
          </a:p>
        </p:txBody>
      </p:sp>
      <p:sp>
        <p:nvSpPr>
          <p:cNvPr id="5133" name="Rectangle 1037"/>
          <p:cNvSpPr>
            <a:spLocks noChangeArrowheads="1"/>
          </p:cNvSpPr>
          <p:nvPr/>
        </p:nvSpPr>
        <p:spPr bwMode="auto">
          <a:xfrm>
            <a:off x="5943600" y="5257800"/>
            <a:ext cx="1214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MESSINA</a:t>
            </a:r>
          </a:p>
        </p:txBody>
      </p:sp>
      <p:sp>
        <p:nvSpPr>
          <p:cNvPr id="5134" name="Rectangle 1038"/>
          <p:cNvSpPr>
            <a:spLocks noChangeArrowheads="1"/>
          </p:cNvSpPr>
          <p:nvPr/>
        </p:nvSpPr>
        <p:spPr bwMode="auto">
          <a:xfrm>
            <a:off x="5105400" y="37338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ROMA</a:t>
            </a:r>
          </a:p>
        </p:txBody>
      </p:sp>
      <p:sp>
        <p:nvSpPr>
          <p:cNvPr id="5135" name="Rectangle 1039"/>
          <p:cNvSpPr>
            <a:spLocks noChangeArrowheads="1"/>
          </p:cNvSpPr>
          <p:nvPr/>
        </p:nvSpPr>
        <p:spPr bwMode="auto">
          <a:xfrm>
            <a:off x="3995738" y="4868863"/>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CAGLIARI</a:t>
            </a:r>
          </a:p>
        </p:txBody>
      </p:sp>
      <p:sp>
        <p:nvSpPr>
          <p:cNvPr id="5136" name="Rectangle 1040"/>
          <p:cNvSpPr>
            <a:spLocks noChangeArrowheads="1"/>
          </p:cNvSpPr>
          <p:nvPr/>
        </p:nvSpPr>
        <p:spPr bwMode="auto">
          <a:xfrm>
            <a:off x="6553200" y="5715000"/>
            <a:ext cx="1277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CATANIA</a:t>
            </a:r>
          </a:p>
        </p:txBody>
      </p:sp>
      <p:sp>
        <p:nvSpPr>
          <p:cNvPr id="5137" name="Rectangle 1041"/>
          <p:cNvSpPr>
            <a:spLocks noChangeArrowheads="1"/>
          </p:cNvSpPr>
          <p:nvPr/>
        </p:nvSpPr>
        <p:spPr bwMode="auto">
          <a:xfrm>
            <a:off x="6019800" y="22098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VENEZIA</a:t>
            </a:r>
          </a:p>
        </p:txBody>
      </p:sp>
      <p:sp>
        <p:nvSpPr>
          <p:cNvPr id="5138" name="Rectangle 1042"/>
          <p:cNvSpPr>
            <a:spLocks noChangeArrowheads="1"/>
          </p:cNvSpPr>
          <p:nvPr/>
        </p:nvSpPr>
        <p:spPr bwMode="auto">
          <a:xfrm>
            <a:off x="4800600" y="20574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t>BRESCIA</a:t>
            </a:r>
          </a:p>
        </p:txBody>
      </p:sp>
      <p:sp>
        <p:nvSpPr>
          <p:cNvPr id="5139" name="Rectangle 1043"/>
          <p:cNvSpPr>
            <a:spLocks noChangeArrowheads="1"/>
          </p:cNvSpPr>
          <p:nvPr/>
        </p:nvSpPr>
        <p:spPr bwMode="auto">
          <a:xfrm>
            <a:off x="5029200" y="23622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t>BOLOGNA</a:t>
            </a:r>
          </a:p>
        </p:txBody>
      </p:sp>
      <p:sp>
        <p:nvSpPr>
          <p:cNvPr id="5140" name="Rectangle 1044"/>
          <p:cNvSpPr>
            <a:spLocks noChangeArrowheads="1"/>
          </p:cNvSpPr>
          <p:nvPr/>
        </p:nvSpPr>
        <p:spPr bwMode="auto">
          <a:xfrm>
            <a:off x="5334000" y="29718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dirty="0"/>
              <a:t>PERUGIA</a:t>
            </a:r>
          </a:p>
        </p:txBody>
      </p:sp>
      <p:sp>
        <p:nvSpPr>
          <p:cNvPr id="5141" name="Rectangle 1045"/>
          <p:cNvSpPr>
            <a:spLocks noChangeArrowheads="1"/>
          </p:cNvSpPr>
          <p:nvPr/>
        </p:nvSpPr>
        <p:spPr bwMode="auto">
          <a:xfrm>
            <a:off x="6705600" y="44958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POTENZA</a:t>
            </a:r>
          </a:p>
        </p:txBody>
      </p:sp>
      <p:sp>
        <p:nvSpPr>
          <p:cNvPr id="5142" name="Rectangle 1046"/>
          <p:cNvSpPr>
            <a:spLocks noChangeArrowheads="1"/>
          </p:cNvSpPr>
          <p:nvPr/>
        </p:nvSpPr>
        <p:spPr bwMode="auto">
          <a:xfrm>
            <a:off x="6553200" y="3733800"/>
            <a:ext cx="171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t>CAMP</a:t>
            </a:r>
            <a:r>
              <a:rPr lang="it-IT" altLang="it-IT" sz="1600" b="1">
                <a:solidFill>
                  <a:schemeClr val="tx2"/>
                </a:solidFill>
              </a:rPr>
              <a:t>OBASSO</a:t>
            </a:r>
          </a:p>
        </p:txBody>
      </p:sp>
      <p:sp>
        <p:nvSpPr>
          <p:cNvPr id="5143" name="Rectangle 1047"/>
          <p:cNvSpPr>
            <a:spLocks noChangeArrowheads="1"/>
          </p:cNvSpPr>
          <p:nvPr/>
        </p:nvSpPr>
        <p:spPr bwMode="auto">
          <a:xfrm>
            <a:off x="5715000" y="34290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dirty="0"/>
              <a:t>L’AQUILA</a:t>
            </a:r>
          </a:p>
        </p:txBody>
      </p:sp>
      <p:sp>
        <p:nvSpPr>
          <p:cNvPr id="5144" name="Rectangle 1048"/>
          <p:cNvSpPr>
            <a:spLocks noChangeArrowheads="1"/>
          </p:cNvSpPr>
          <p:nvPr/>
        </p:nvSpPr>
        <p:spPr bwMode="auto">
          <a:xfrm>
            <a:off x="6400800" y="29718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dirty="0">
                <a:solidFill>
                  <a:schemeClr val="tx2"/>
                </a:solidFill>
              </a:rPr>
              <a:t>ANCONA</a:t>
            </a:r>
          </a:p>
        </p:txBody>
      </p:sp>
      <p:sp>
        <p:nvSpPr>
          <p:cNvPr id="5145" name="Rectangle 1049"/>
          <p:cNvSpPr>
            <a:spLocks noChangeArrowheads="1"/>
          </p:cNvSpPr>
          <p:nvPr/>
        </p:nvSpPr>
        <p:spPr bwMode="auto">
          <a:xfrm>
            <a:off x="4572000" y="18288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t>MILANO</a:t>
            </a:r>
          </a:p>
        </p:txBody>
      </p:sp>
      <p:sp>
        <p:nvSpPr>
          <p:cNvPr id="5146" name="Rectangle 1050"/>
          <p:cNvSpPr>
            <a:spLocks noChangeArrowheads="1"/>
          </p:cNvSpPr>
          <p:nvPr/>
        </p:nvSpPr>
        <p:spPr bwMode="auto">
          <a:xfrm>
            <a:off x="6400800" y="19050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TRIESTE</a:t>
            </a:r>
          </a:p>
        </p:txBody>
      </p:sp>
      <p:sp>
        <p:nvSpPr>
          <p:cNvPr id="5147" name="Rectangle 1051"/>
          <p:cNvSpPr>
            <a:spLocks noChangeArrowheads="1"/>
          </p:cNvSpPr>
          <p:nvPr/>
        </p:nvSpPr>
        <p:spPr bwMode="auto">
          <a:xfrm>
            <a:off x="5334000" y="1600200"/>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t>TRENTO</a:t>
            </a:r>
          </a:p>
        </p:txBody>
      </p:sp>
      <p:sp>
        <p:nvSpPr>
          <p:cNvPr id="5148" name="Rectangle 1052"/>
          <p:cNvSpPr>
            <a:spLocks noChangeArrowheads="1"/>
          </p:cNvSpPr>
          <p:nvPr/>
        </p:nvSpPr>
        <p:spPr bwMode="auto">
          <a:xfrm>
            <a:off x="6934200" y="54102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REGGIO di C.</a:t>
            </a:r>
          </a:p>
        </p:txBody>
      </p:sp>
      <p:sp>
        <p:nvSpPr>
          <p:cNvPr id="5149" name="Rectangle 1053"/>
          <p:cNvSpPr>
            <a:spLocks noChangeArrowheads="1"/>
          </p:cNvSpPr>
          <p:nvPr/>
        </p:nvSpPr>
        <p:spPr bwMode="auto">
          <a:xfrm>
            <a:off x="5867400" y="4953000"/>
            <a:ext cx="167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CATANZARO</a:t>
            </a:r>
          </a:p>
        </p:txBody>
      </p:sp>
      <p:sp>
        <p:nvSpPr>
          <p:cNvPr id="5150" name="Rectangle 1054"/>
          <p:cNvSpPr>
            <a:spLocks noChangeArrowheads="1"/>
          </p:cNvSpPr>
          <p:nvPr/>
        </p:nvSpPr>
        <p:spPr bwMode="auto">
          <a:xfrm>
            <a:off x="8001000" y="43434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50000"/>
              </a:spcBef>
              <a:buSzTx/>
              <a:buFontTx/>
              <a:buNone/>
            </a:pPr>
            <a:r>
              <a:rPr lang="it-IT" altLang="it-IT" sz="1600" b="1">
                <a:solidFill>
                  <a:schemeClr val="tx2"/>
                </a:solidFill>
              </a:rPr>
              <a:t>LECCE</a:t>
            </a:r>
          </a:p>
        </p:txBody>
      </p:sp>
      <p:sp>
        <p:nvSpPr>
          <p:cNvPr id="33" name="Rectangle 26"/>
          <p:cNvSpPr txBox="1">
            <a:spLocks noChangeArrowheads="1"/>
          </p:cNvSpPr>
          <p:nvPr/>
        </p:nvSpPr>
        <p:spPr>
          <a:xfrm>
            <a:off x="755576" y="188640"/>
            <a:ext cx="678187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a:p>
            <a:pPr>
              <a:buFontTx/>
              <a:buNone/>
              <a:defRPr/>
            </a:pPr>
            <a:r>
              <a:rPr lang="it-IT" altLang="it-IT" sz="1600" i="1" kern="0" dirty="0" smtClean="0">
                <a:solidFill>
                  <a:schemeClr val="tx2"/>
                </a:solidFill>
                <a:effectLst>
                  <a:outerShdw blurRad="38100" dist="38100" dir="2700000" algn="tl">
                    <a:srgbClr val="000000"/>
                  </a:outerShdw>
                </a:effectLst>
              </a:rPr>
              <a:t>Las Procuras </a:t>
            </a:r>
            <a:r>
              <a:rPr lang="it-IT" altLang="it-IT" sz="1600" i="1" kern="0" dirty="0" err="1">
                <a:solidFill>
                  <a:schemeClr val="tx2"/>
                </a:solidFill>
                <a:effectLst>
                  <a:outerShdw blurRad="38100" dist="38100" dir="2700000" algn="tl">
                    <a:srgbClr val="000000"/>
                  </a:outerShdw>
                </a:effectLst>
              </a:rPr>
              <a:t>distritales</a:t>
            </a:r>
            <a:r>
              <a:rPr lang="it-IT" altLang="it-IT" sz="1600" i="1" kern="0" dirty="0">
                <a:solidFill>
                  <a:schemeClr val="tx2"/>
                </a:solidFill>
                <a:effectLst>
                  <a:outerShdw blurRad="38100" dist="38100" dir="2700000" algn="tl">
                    <a:srgbClr val="000000"/>
                  </a:outerShdw>
                </a:effectLst>
              </a:rPr>
              <a:t> – </a:t>
            </a:r>
            <a:r>
              <a:rPr lang="es-ES" altLang="it-IT" sz="1600" i="1" dirty="0" smtClean="0">
                <a:solidFill>
                  <a:schemeClr val="tx2"/>
                </a:solidFill>
              </a:rPr>
              <a:t>Organigrama y competencias</a:t>
            </a:r>
            <a:endParaRPr lang="it-IT" altLang="it-IT" sz="1600" i="1" kern="0" dirty="0">
              <a:solidFill>
                <a:schemeClr val="tx2"/>
              </a:solidFill>
              <a:effectLst>
                <a:outerShdw blurRad="38100" dist="38100" dir="2700000" algn="tl">
                  <a:srgbClr val="000000"/>
                </a:outerShdw>
              </a:effectLst>
            </a:endParaRPr>
          </a:p>
        </p:txBody>
      </p:sp>
      <p:pic>
        <p:nvPicPr>
          <p:cNvPr id="34" name="Picture 3"/>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Connettore 1 34"/>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947FAAB8-D1B0-4B79-B559-BFF6150CC9CD}" type="slidenum">
              <a:rPr lang="it-IT" altLang="it-IT" sz="1050" smtClean="0"/>
              <a:pPr>
                <a:defRPr/>
              </a:pPr>
              <a:t>5</a:t>
            </a:fld>
            <a:endParaRPr lang="it-IT" altLang="it-IT" sz="1050" dirty="0"/>
          </a:p>
        </p:txBody>
      </p:sp>
      <p:sp>
        <p:nvSpPr>
          <p:cNvPr id="4" name="Rectangle 2"/>
          <p:cNvSpPr>
            <a:spLocks noChangeArrowheads="1"/>
          </p:cNvSpPr>
          <p:nvPr/>
        </p:nvSpPr>
        <p:spPr bwMode="auto">
          <a:xfrm>
            <a:off x="323850" y="2708920"/>
            <a:ext cx="8382000" cy="230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it-IT" altLang="it-IT" sz="2400" dirty="0"/>
              <a:t>El </a:t>
            </a:r>
            <a:r>
              <a:rPr lang="it-IT" altLang="it-IT" sz="2400" dirty="0">
                <a:solidFill>
                  <a:schemeClr val="tx2"/>
                </a:solidFill>
              </a:rPr>
              <a:t>Procurador Nacional ejercita funciones de coordinacion y empuje en los  </a:t>
            </a:r>
            <a:r>
              <a:rPr lang="it-IT" altLang="it-IT" sz="2400" b="1" dirty="0"/>
              <a:t>procedimentos penales</a:t>
            </a:r>
            <a:r>
              <a:rPr lang="it-IT" altLang="it-IT" sz="2400" dirty="0"/>
              <a:t> relativos a los delitos indicados en los articulos </a:t>
            </a:r>
            <a:r>
              <a:rPr lang="it-IT" altLang="it-IT" sz="2400" b="1" dirty="0">
                <a:solidFill>
                  <a:schemeClr val="tx2"/>
                </a:solidFill>
                <a:effectLst>
                  <a:outerShdw blurRad="38100" dist="38100" dir="2700000" algn="tl">
                    <a:srgbClr val="000000">
                      <a:alpha val="43137"/>
                    </a:srgbClr>
                  </a:outerShdw>
                </a:effectLst>
              </a:rPr>
              <a:t>51 coma 3-</a:t>
            </a:r>
            <a:r>
              <a:rPr lang="it-IT" altLang="it-IT" sz="2400" b="1" i="1" dirty="0">
                <a:solidFill>
                  <a:schemeClr val="tx2"/>
                </a:solidFill>
                <a:effectLst>
                  <a:outerShdw blurRad="38100" dist="38100" dir="2700000" algn="tl">
                    <a:srgbClr val="000000">
                      <a:alpha val="43137"/>
                    </a:srgbClr>
                  </a:outerShdw>
                </a:effectLst>
              </a:rPr>
              <a:t>bis</a:t>
            </a:r>
            <a:r>
              <a:rPr lang="it-IT" altLang="it-IT" sz="2400" b="1" dirty="0">
                <a:solidFill>
                  <a:schemeClr val="tx2"/>
                </a:solidFill>
                <a:effectLst>
                  <a:outerShdw blurRad="38100" dist="38100" dir="2700000" algn="tl">
                    <a:srgbClr val="000000">
                      <a:alpha val="43137"/>
                    </a:srgbClr>
                  </a:outerShdw>
                </a:effectLst>
              </a:rPr>
              <a:t> e 51 coma 3</a:t>
            </a:r>
            <a:r>
              <a:rPr lang="it-IT" altLang="it-IT" sz="2400" b="1" i="1" dirty="0">
                <a:solidFill>
                  <a:schemeClr val="tx2"/>
                </a:solidFill>
                <a:effectLst>
                  <a:outerShdw blurRad="38100" dist="38100" dir="2700000" algn="tl">
                    <a:srgbClr val="000000">
                      <a:alpha val="43137"/>
                    </a:srgbClr>
                  </a:outerShdw>
                </a:effectLst>
              </a:rPr>
              <a:t>-quater </a:t>
            </a:r>
          </a:p>
          <a:p>
            <a:pPr algn="ctr">
              <a:spcBef>
                <a:spcPct val="0"/>
              </a:spcBef>
              <a:buSzTx/>
              <a:buFontTx/>
              <a:buNone/>
            </a:pPr>
            <a:r>
              <a:rPr lang="it-IT" altLang="it-IT" sz="2400" dirty="0">
                <a:solidFill>
                  <a:schemeClr val="tx2"/>
                </a:solidFill>
              </a:rPr>
              <a:t>del codigo de procedura penal.</a:t>
            </a:r>
          </a:p>
          <a:p>
            <a:pPr algn="ctr">
              <a:spcBef>
                <a:spcPct val="0"/>
              </a:spcBef>
              <a:buSzTx/>
              <a:buFontTx/>
              <a:buNone/>
            </a:pPr>
            <a:endParaRPr lang="it-IT" altLang="it-IT" sz="2400" dirty="0">
              <a:solidFill>
                <a:schemeClr val="tx2"/>
              </a:solidFill>
            </a:endParaRPr>
          </a:p>
          <a:p>
            <a:pPr algn="ctr">
              <a:spcBef>
                <a:spcPct val="0"/>
              </a:spcBef>
              <a:buSzTx/>
              <a:buFontTx/>
              <a:buNone/>
            </a:pPr>
            <a:endParaRPr lang="it-IT" altLang="it-IT" sz="2400" dirty="0">
              <a:solidFill>
                <a:schemeClr val="tx2"/>
              </a:solidFill>
            </a:endParaRPr>
          </a:p>
        </p:txBody>
      </p:sp>
      <p:sp>
        <p:nvSpPr>
          <p:cNvPr id="5"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p:txBody>
      </p:sp>
      <p:pic>
        <p:nvPicPr>
          <p:cNvPr id="6"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ttore 1 6"/>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083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2169DF69-5002-489E-B343-8DEA646F02AC}" type="slidenum">
              <a:rPr lang="it-IT" altLang="it-IT" sz="1000" smtClean="0"/>
              <a:pPr>
                <a:defRPr/>
              </a:pPr>
              <a:t>6</a:t>
            </a:fld>
            <a:endParaRPr lang="it-IT" altLang="it-IT" dirty="0"/>
          </a:p>
        </p:txBody>
      </p:sp>
      <p:pic>
        <p:nvPicPr>
          <p:cNvPr id="5"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27" y="1700808"/>
            <a:ext cx="708025"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 name="CasellaDiTesto 5"/>
          <p:cNvSpPr txBox="1"/>
          <p:nvPr/>
        </p:nvSpPr>
        <p:spPr>
          <a:xfrm>
            <a:off x="1083252" y="1996222"/>
            <a:ext cx="2880320" cy="338554"/>
          </a:xfrm>
          <a:prstGeom prst="rect">
            <a:avLst/>
          </a:prstGeom>
          <a:noFill/>
        </p:spPr>
        <p:txBody>
          <a:bodyPr wrap="square" rtlCol="0">
            <a:spAutoFit/>
          </a:bodyPr>
          <a:lstStyle/>
          <a:p>
            <a:r>
              <a:rPr lang="es-ES" sz="1600" dirty="0"/>
              <a:t>Asociación de tipo mafioso</a:t>
            </a:r>
          </a:p>
        </p:txBody>
      </p:sp>
      <p:graphicFrame>
        <p:nvGraphicFramePr>
          <p:cNvPr id="7" name="Oggetto 6"/>
          <p:cNvGraphicFramePr>
            <a:graphicFrameLocks/>
          </p:cNvGraphicFramePr>
          <p:nvPr>
            <p:extLst>
              <p:ext uri="{D42A27DB-BD31-4B8C-83A1-F6EECF244321}">
                <p14:modId xmlns:p14="http://schemas.microsoft.com/office/powerpoint/2010/main" val="172088670"/>
              </p:ext>
            </p:extLst>
          </p:nvPr>
        </p:nvGraphicFramePr>
        <p:xfrm>
          <a:off x="4499992" y="1742262"/>
          <a:ext cx="1584176" cy="933559"/>
        </p:xfrm>
        <a:graphic>
          <a:graphicData uri="http://schemas.openxmlformats.org/presentationml/2006/ole">
            <mc:AlternateContent xmlns:mc="http://schemas.openxmlformats.org/markup-compatibility/2006">
              <mc:Choice xmlns:v="urn:schemas-microsoft-com:vml" Requires="v">
                <p:oleObj spid="_x0000_s19660" name="Immagine bitmap" r:id="rId4" imgW="4571429" imgH="2665256" progId="PBrush">
                  <p:embed/>
                </p:oleObj>
              </mc:Choice>
              <mc:Fallback>
                <p:oleObj name="Immagine bitmap" r:id="rId4" imgW="4571429" imgH="2665256" progId="PBrush">
                  <p:embed/>
                  <p:pic>
                    <p:nvPicPr>
                      <p:cNvPr id="0" name="Object 5"/>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499992" y="1742262"/>
                        <a:ext cx="1584176" cy="933559"/>
                      </a:xfrm>
                      <a:prstGeom prst="rect">
                        <a:avLst/>
                      </a:prstGeom>
                      <a:noFill/>
                      <a:ln w="12700">
                        <a:solidFill>
                          <a:schemeClr val="tx1"/>
                        </a:solidFill>
                        <a:miter lim="800000"/>
                        <a:headEnd/>
                        <a:tailEnd/>
                      </a:ln>
                      <a:effectLst/>
                    </p:spPr>
                  </p:pic>
                </p:oleObj>
              </mc:Fallback>
            </mc:AlternateContent>
          </a:graphicData>
        </a:graphic>
      </p:graphicFrame>
      <p:sp>
        <p:nvSpPr>
          <p:cNvPr id="8" name="CasellaDiTesto 7"/>
          <p:cNvSpPr txBox="1"/>
          <p:nvPr/>
        </p:nvSpPr>
        <p:spPr>
          <a:xfrm>
            <a:off x="6444208" y="1844824"/>
            <a:ext cx="2369840" cy="584775"/>
          </a:xfrm>
          <a:prstGeom prst="rect">
            <a:avLst/>
          </a:prstGeom>
          <a:noFill/>
        </p:spPr>
        <p:txBody>
          <a:bodyPr wrap="square" rtlCol="0">
            <a:spAutoFit/>
          </a:bodyPr>
          <a:lstStyle/>
          <a:p>
            <a:r>
              <a:rPr lang="es-ES" sz="1600" dirty="0"/>
              <a:t>Asociación finalizada al trafico ilícito de drogas</a:t>
            </a:r>
            <a:endParaRPr lang="it-IT" sz="1600" dirty="0"/>
          </a:p>
        </p:txBody>
      </p:sp>
      <p:pic>
        <p:nvPicPr>
          <p:cNvPr id="9" name="Picture 14" descr="http://images.google.it/images?q=tbn:fORHnzQ9DKMA5M:www.latuapagina.it/public/archivio_foto/6102005114113.jpg">
            <a:hlinkClick r:id="rId6"/>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75227" y="3140968"/>
            <a:ext cx="1289248" cy="12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619672" y="3330301"/>
            <a:ext cx="2520280" cy="1077218"/>
          </a:xfrm>
          <a:prstGeom prst="rect">
            <a:avLst/>
          </a:prstGeom>
          <a:noFill/>
        </p:spPr>
        <p:txBody>
          <a:bodyPr wrap="square" rtlCol="0">
            <a:spAutoFit/>
          </a:bodyPr>
          <a:lstStyle/>
          <a:p>
            <a:r>
              <a:rPr lang="es-ES" sz="1600" dirty="0"/>
              <a:t>Asociación criminal destinada a contrabandear tabaco fabricado en el extranjero</a:t>
            </a:r>
            <a:endParaRPr lang="it-IT" sz="1600" dirty="0"/>
          </a:p>
        </p:txBody>
      </p:sp>
      <p:pic>
        <p:nvPicPr>
          <p:cNvPr id="11" name="Picture 6"/>
          <p:cNvPicPr>
            <a:picLocks noChangeArrowheads="1"/>
          </p:cNvPicPr>
          <p:nvPr/>
        </p:nvPicPr>
        <p:blipFill>
          <a:blip r:embed="rId9" cstate="print">
            <a:lum bright="12000" contrast="6000"/>
            <a:extLst>
              <a:ext uri="{28A0092B-C50C-407E-A947-70E740481C1C}">
                <a14:useLocalDpi xmlns:a14="http://schemas.microsoft.com/office/drawing/2010/main" val="0"/>
              </a:ext>
            </a:extLst>
          </a:blip>
          <a:srcRect/>
          <a:stretch>
            <a:fillRect/>
          </a:stretch>
        </p:blipFill>
        <p:spPr bwMode="auto">
          <a:xfrm>
            <a:off x="4506838" y="3170698"/>
            <a:ext cx="1676400" cy="990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6372200" y="3250499"/>
            <a:ext cx="2369840" cy="584775"/>
          </a:xfrm>
          <a:prstGeom prst="rect">
            <a:avLst/>
          </a:prstGeom>
          <a:noFill/>
        </p:spPr>
        <p:txBody>
          <a:bodyPr wrap="square" rtlCol="0">
            <a:spAutoFit/>
          </a:bodyPr>
          <a:lstStyle/>
          <a:p>
            <a:r>
              <a:rPr lang="es-ES" sz="1600" dirty="0"/>
              <a:t>Secuestro con el propósito de extorsión</a:t>
            </a:r>
            <a:endParaRPr lang="it-IT" sz="1600" dirty="0"/>
          </a:p>
        </p:txBody>
      </p:sp>
      <p:pic>
        <p:nvPicPr>
          <p:cNvPr id="13"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216" y="5005038"/>
            <a:ext cx="1567681" cy="118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4" name="CasellaDiTesto 13"/>
          <p:cNvSpPr txBox="1"/>
          <p:nvPr/>
        </p:nvSpPr>
        <p:spPr>
          <a:xfrm>
            <a:off x="1706025" y="5200911"/>
            <a:ext cx="2779954" cy="683264"/>
          </a:xfrm>
          <a:prstGeom prst="rect">
            <a:avLst/>
          </a:prstGeom>
          <a:noFill/>
        </p:spPr>
        <p:txBody>
          <a:bodyPr wrap="square" rtlCol="0">
            <a:spAutoFit/>
          </a:bodyPr>
          <a:lstStyle/>
          <a:p>
            <a:pPr>
              <a:lnSpc>
                <a:spcPct val="80000"/>
              </a:lnSpc>
            </a:pPr>
            <a:r>
              <a:rPr lang="it-IT" altLang="it-IT" sz="1600" dirty="0"/>
              <a:t>Actividades organizadas para el tráfico de desechos ilícitos(art. 260 </a:t>
            </a:r>
            <a:r>
              <a:rPr lang="it-IT" altLang="it-IT" sz="1600" dirty="0" err="1"/>
              <a:t>D.Lgs.</a:t>
            </a:r>
            <a:r>
              <a:rPr lang="it-IT" altLang="it-IT" sz="1600" dirty="0"/>
              <a:t> 3.4.2006, n. 152)</a:t>
            </a:r>
          </a:p>
        </p:txBody>
      </p:sp>
      <p:sp>
        <p:nvSpPr>
          <p:cNvPr id="15" name="Rectangle 2"/>
          <p:cNvSpPr>
            <a:spLocks noChangeArrowheads="1"/>
          </p:cNvSpPr>
          <p:nvPr/>
        </p:nvSpPr>
        <p:spPr bwMode="auto">
          <a:xfrm>
            <a:off x="323850" y="1124744"/>
            <a:ext cx="8382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it-IT" altLang="it-IT" sz="1800" b="1" dirty="0">
                <a:effectLst>
                  <a:outerShdw blurRad="38100" dist="38100" dir="2700000" algn="tl">
                    <a:srgbClr val="000000">
                      <a:alpha val="43137"/>
                    </a:srgbClr>
                  </a:outerShdw>
                </a:effectLst>
              </a:rPr>
              <a:t>Estos los articulos previstos por el 51 coma 3 bis c.p.p.:</a:t>
            </a:r>
          </a:p>
        </p:txBody>
      </p:sp>
      <p:sp>
        <p:nvSpPr>
          <p:cNvPr id="16"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t>
            </a:r>
            <a:r>
              <a:rPr lang="it-IT" altLang="it-IT" sz="2000" i="1" kern="0" dirty="0" smtClean="0">
                <a:solidFill>
                  <a:schemeClr val="tx2"/>
                </a:solidFill>
                <a:effectLst>
                  <a:outerShdw blurRad="38100" dist="38100" dir="2700000" algn="tl">
                    <a:srgbClr val="000000"/>
                  </a:outerShdw>
                </a:effectLst>
              </a:rPr>
              <a:t>ANTITERRORISMO</a:t>
            </a:r>
          </a:p>
          <a:p>
            <a:pPr>
              <a:buFontTx/>
              <a:buNone/>
              <a:defRPr/>
            </a:pPr>
            <a:endParaRPr lang="it-IT" altLang="it-IT" sz="2000" i="1" kern="0" dirty="0">
              <a:solidFill>
                <a:schemeClr val="tx2"/>
              </a:solidFill>
              <a:effectLst>
                <a:outerShdw blurRad="38100" dist="38100" dir="2700000" algn="tl">
                  <a:srgbClr val="000000"/>
                </a:outerShdw>
              </a:effectLst>
            </a:endParaRPr>
          </a:p>
        </p:txBody>
      </p:sp>
      <p:pic>
        <p:nvPicPr>
          <p:cNvPr id="17" name="Picture 3"/>
          <p:cNvPicPr>
            <a:picLocks noChangeAspect="1" noChangeArrowheads="1"/>
          </p:cNvPicPr>
          <p:nvPr/>
        </p:nvPicPr>
        <p:blipFill>
          <a:blip r:embed="rId11"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Connettore 1 17"/>
          <p:cNvCxnSpPr/>
          <p:nvPr/>
        </p:nvCxnSpPr>
        <p:spPr bwMode="auto">
          <a:xfrm>
            <a:off x="251520" y="908720"/>
            <a:ext cx="856252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6838" y="4891924"/>
            <a:ext cx="1676400" cy="130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2" name="Rettangolo 21"/>
          <p:cNvSpPr/>
          <p:nvPr/>
        </p:nvSpPr>
        <p:spPr>
          <a:xfrm>
            <a:off x="6300192" y="4674032"/>
            <a:ext cx="2520280" cy="1815882"/>
          </a:xfrm>
          <a:prstGeom prst="rect">
            <a:avLst/>
          </a:prstGeom>
        </p:spPr>
        <p:txBody>
          <a:bodyPr wrap="square">
            <a:spAutoFit/>
          </a:bodyPr>
          <a:lstStyle/>
          <a:p>
            <a:r>
              <a:rPr lang="es-ES" sz="1600" dirty="0"/>
              <a:t>Asociación criminal destinada a cometer los crímenes a los que se refieren los artículos </a:t>
            </a:r>
            <a:r>
              <a:rPr lang="it-IT" sz="1600" dirty="0"/>
              <a:t>600, 601, </a:t>
            </a:r>
          </a:p>
          <a:p>
            <a:r>
              <a:rPr lang="it-IT" sz="1600" dirty="0"/>
              <a:t>602 c.p. e 12, co.3-bis, </a:t>
            </a:r>
            <a:r>
              <a:rPr lang="it-IT" sz="1600" dirty="0" err="1"/>
              <a:t>D.Lgs.</a:t>
            </a:r>
            <a:r>
              <a:rPr lang="it-IT" sz="1600" dirty="0"/>
              <a:t> 25.7.1998, n. 286</a:t>
            </a:r>
          </a:p>
        </p:txBody>
      </p:sp>
      <p:sp>
        <p:nvSpPr>
          <p:cNvPr id="23" name="CasellaDiTesto 22"/>
          <p:cNvSpPr txBox="1"/>
          <p:nvPr/>
        </p:nvSpPr>
        <p:spPr>
          <a:xfrm>
            <a:off x="6784640" y="6477000"/>
            <a:ext cx="1544960" cy="369332"/>
          </a:xfrm>
          <a:prstGeom prst="rect">
            <a:avLst/>
          </a:prstGeom>
          <a:noFill/>
        </p:spPr>
        <p:txBody>
          <a:bodyPr wrap="square" rtlCol="0">
            <a:spAutoFit/>
          </a:bodyPr>
          <a:lstStyle/>
          <a:p>
            <a:r>
              <a:rPr lang="it-IT" sz="1800" i="1" dirty="0" err="1"/>
              <a:t>sigue</a:t>
            </a:r>
            <a:r>
              <a:rPr lang="it-IT" sz="1800" i="1" dirty="0"/>
              <a:t>…..</a:t>
            </a:r>
          </a:p>
        </p:txBody>
      </p:sp>
    </p:spTree>
    <p:extLst>
      <p:ext uri="{BB962C8B-B14F-4D97-AF65-F5344CB8AC3E}">
        <p14:creationId xmlns:p14="http://schemas.microsoft.com/office/powerpoint/2010/main" val="148202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2169DF69-5002-489E-B343-8DEA646F02AC}" type="slidenum">
              <a:rPr lang="it-IT" altLang="it-IT" sz="1000" smtClean="0">
                <a:solidFill>
                  <a:srgbClr val="FFFFFF"/>
                </a:solidFill>
              </a:rPr>
              <a:pPr>
                <a:defRPr/>
              </a:pPr>
              <a:t>7</a:t>
            </a:fld>
            <a:endParaRPr lang="it-IT" altLang="it-IT" sz="1000" dirty="0">
              <a:solidFill>
                <a:srgbClr val="FFFFFF"/>
              </a:solidFill>
            </a:endParaRPr>
          </a:p>
        </p:txBody>
      </p:sp>
      <p:sp>
        <p:nvSpPr>
          <p:cNvPr id="6" name="CasellaDiTesto 5"/>
          <p:cNvSpPr txBox="1"/>
          <p:nvPr/>
        </p:nvSpPr>
        <p:spPr>
          <a:xfrm>
            <a:off x="1907704" y="1914159"/>
            <a:ext cx="6336704" cy="1200329"/>
          </a:xfrm>
          <a:prstGeom prst="rect">
            <a:avLst/>
          </a:prstGeom>
          <a:noFill/>
        </p:spPr>
        <p:txBody>
          <a:bodyPr wrap="square" rtlCol="0">
            <a:spAutoFit/>
          </a:bodyPr>
          <a:lstStyle/>
          <a:p>
            <a:pPr algn="just">
              <a:lnSpc>
                <a:spcPct val="80000"/>
              </a:lnSpc>
            </a:pPr>
            <a:r>
              <a:rPr lang="es-ES" altLang="it-IT" sz="1800" dirty="0">
                <a:solidFill>
                  <a:srgbClr val="FFFFFF"/>
                </a:solidFill>
              </a:rPr>
              <a:t>Asociación penal destinada a cometer los delitos de: falsificación, alteración o uso de marcas o signos distintivos o de patentes, modelos y dibujos (artículo 473 del Código Civil);</a:t>
            </a:r>
          </a:p>
          <a:p>
            <a:pPr algn="just">
              <a:lnSpc>
                <a:spcPct val="80000"/>
              </a:lnSpc>
            </a:pPr>
            <a:r>
              <a:rPr lang="es-ES" altLang="it-IT" sz="1800" dirty="0">
                <a:solidFill>
                  <a:srgbClr val="FFFFFF"/>
                </a:solidFill>
              </a:rPr>
              <a:t>Introducción en el Estado y en el comercio de productos con signos falsos (Artículo 474 del Código Civil)</a:t>
            </a:r>
            <a:endParaRPr lang="it-IT" altLang="it-IT" sz="1800" dirty="0">
              <a:solidFill>
                <a:srgbClr val="FFFFFF"/>
              </a:solidFill>
            </a:endParaRPr>
          </a:p>
        </p:txBody>
      </p:sp>
      <p:sp>
        <p:nvSpPr>
          <p:cNvPr id="14" name="CasellaDiTesto 13"/>
          <p:cNvSpPr txBox="1"/>
          <p:nvPr/>
        </p:nvSpPr>
        <p:spPr>
          <a:xfrm>
            <a:off x="2502048" y="3423303"/>
            <a:ext cx="5760640" cy="535531"/>
          </a:xfrm>
          <a:prstGeom prst="rect">
            <a:avLst/>
          </a:prstGeom>
          <a:noFill/>
        </p:spPr>
        <p:txBody>
          <a:bodyPr wrap="square" rtlCol="0">
            <a:spAutoFit/>
          </a:bodyPr>
          <a:lstStyle/>
          <a:p>
            <a:pPr algn="just">
              <a:lnSpc>
                <a:spcPct val="80000"/>
              </a:lnSpc>
            </a:pPr>
            <a:r>
              <a:rPr lang="es-ES" altLang="it-IT" sz="1800" dirty="0">
                <a:solidFill>
                  <a:srgbClr val="FFFFFF"/>
                </a:solidFill>
              </a:rPr>
              <a:t>asociación criminal para la comisión de ciertos delitos relacionados con la pornografía infantil</a:t>
            </a:r>
            <a:endParaRPr lang="it-IT" altLang="it-IT" sz="1800" dirty="0">
              <a:solidFill>
                <a:srgbClr val="FFFFFF"/>
              </a:solidFill>
            </a:endParaRPr>
          </a:p>
        </p:txBody>
      </p:sp>
      <p:sp>
        <p:nvSpPr>
          <p:cNvPr id="16"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t>
            </a:r>
            <a:r>
              <a:rPr lang="it-IT" altLang="it-IT" sz="2000" i="1" kern="0" dirty="0" smtClean="0">
                <a:solidFill>
                  <a:schemeClr val="tx2"/>
                </a:solidFill>
                <a:effectLst>
                  <a:outerShdw blurRad="38100" dist="38100" dir="2700000" algn="tl">
                    <a:srgbClr val="000000"/>
                  </a:outerShdw>
                </a:effectLst>
              </a:rPr>
              <a:t>ANTITERRORISMO</a:t>
            </a:r>
            <a:endParaRPr lang="it-IT" altLang="it-IT" sz="2000" i="1" kern="0" dirty="0">
              <a:solidFill>
                <a:schemeClr val="tx2"/>
              </a:solidFill>
              <a:effectLst>
                <a:outerShdw blurRad="38100" dist="38100" dir="2700000" algn="tl">
                  <a:srgbClr val="000000"/>
                </a:outerShdw>
              </a:effectLst>
            </a:endParaRPr>
          </a:p>
        </p:txBody>
      </p:sp>
      <p:pic>
        <p:nvPicPr>
          <p:cNvPr id="17"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Connettore 1 17"/>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2"/>
          <p:cNvSpPr>
            <a:spLocks noChangeArrowheads="1"/>
          </p:cNvSpPr>
          <p:nvPr/>
        </p:nvSpPr>
        <p:spPr bwMode="auto">
          <a:xfrm>
            <a:off x="323850" y="1124744"/>
            <a:ext cx="8382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it-IT" altLang="it-IT" sz="1800" b="1" i="1" dirty="0"/>
              <a:t>…sigue</a:t>
            </a:r>
            <a:r>
              <a:rPr lang="it-IT" altLang="it-IT" sz="1800" b="1" dirty="0"/>
              <a:t>: delitos indicados en el art.51 coma 3-</a:t>
            </a:r>
            <a:r>
              <a:rPr lang="it-IT" altLang="it-IT" sz="1800" b="1" i="1" dirty="0"/>
              <a:t>bis</a:t>
            </a:r>
            <a:r>
              <a:rPr lang="it-IT" altLang="it-IT" sz="1800" b="1" dirty="0"/>
              <a:t> del codigo de procedura penal</a:t>
            </a: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88840"/>
            <a:ext cx="1536700" cy="86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grpSp>
        <p:nvGrpSpPr>
          <p:cNvPr id="23" name="Group 16"/>
          <p:cNvGrpSpPr>
            <a:grpSpLocks/>
          </p:cNvGrpSpPr>
          <p:nvPr/>
        </p:nvGrpSpPr>
        <p:grpSpPr bwMode="auto">
          <a:xfrm>
            <a:off x="762215" y="3367013"/>
            <a:ext cx="1439862" cy="854075"/>
            <a:chOff x="780" y="2990"/>
            <a:chExt cx="864" cy="622"/>
          </a:xfrm>
        </p:grpSpPr>
        <p:pic>
          <p:nvPicPr>
            <p:cNvPr id="24" name="Picture 7" descr="news_2000_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 y="2990"/>
              <a:ext cx="864"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8"/>
            <p:cNvSpPr>
              <a:spLocks noChangeArrowheads="1"/>
            </p:cNvSpPr>
            <p:nvPr/>
          </p:nvSpPr>
          <p:spPr bwMode="auto">
            <a:xfrm>
              <a:off x="1212" y="3232"/>
              <a:ext cx="144" cy="194"/>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solidFill>
                  <a:srgbClr val="FFFFFF"/>
                </a:solidFill>
              </a:endParaRPr>
            </a:p>
          </p:txBody>
        </p:sp>
        <p:sp>
          <p:nvSpPr>
            <p:cNvPr id="26" name="Oval 9"/>
            <p:cNvSpPr>
              <a:spLocks noChangeArrowheads="1"/>
            </p:cNvSpPr>
            <p:nvPr/>
          </p:nvSpPr>
          <p:spPr bwMode="auto">
            <a:xfrm>
              <a:off x="1020" y="3135"/>
              <a:ext cx="144" cy="194"/>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solidFill>
                  <a:srgbClr val="FFFFFF"/>
                </a:solidFill>
              </a:endParaRPr>
            </a:p>
          </p:txBody>
        </p:sp>
        <p:sp>
          <p:nvSpPr>
            <p:cNvPr id="27" name="Oval 10"/>
            <p:cNvSpPr>
              <a:spLocks noChangeArrowheads="1"/>
            </p:cNvSpPr>
            <p:nvPr/>
          </p:nvSpPr>
          <p:spPr bwMode="auto">
            <a:xfrm>
              <a:off x="828" y="3135"/>
              <a:ext cx="192" cy="243"/>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solidFill>
                  <a:srgbClr val="FFFFFF"/>
                </a:solidFill>
              </a:endParaRPr>
            </a:p>
          </p:txBody>
        </p:sp>
        <p:sp>
          <p:nvSpPr>
            <p:cNvPr id="28" name="Oval 11"/>
            <p:cNvSpPr>
              <a:spLocks noChangeArrowheads="1"/>
            </p:cNvSpPr>
            <p:nvPr/>
          </p:nvSpPr>
          <p:spPr bwMode="auto">
            <a:xfrm>
              <a:off x="1404" y="3135"/>
              <a:ext cx="144" cy="194"/>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solidFill>
                  <a:srgbClr val="FFFFFF"/>
                </a:solidFill>
              </a:endParaRPr>
            </a:p>
          </p:txBody>
        </p:sp>
        <p:sp>
          <p:nvSpPr>
            <p:cNvPr id="29" name="Oval 12"/>
            <p:cNvSpPr>
              <a:spLocks noChangeArrowheads="1"/>
            </p:cNvSpPr>
            <p:nvPr/>
          </p:nvSpPr>
          <p:spPr bwMode="auto">
            <a:xfrm>
              <a:off x="1254" y="3031"/>
              <a:ext cx="96" cy="146"/>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it-IT" altLang="it-IT" sz="2000">
                <a:solidFill>
                  <a:srgbClr val="FFFFFF"/>
                </a:solidFill>
              </a:endParaRPr>
            </a:p>
          </p:txBody>
        </p:sp>
      </p:grpSp>
      <p:sp>
        <p:nvSpPr>
          <p:cNvPr id="2" name="Rettangolo 1"/>
          <p:cNvSpPr/>
          <p:nvPr/>
        </p:nvSpPr>
        <p:spPr>
          <a:xfrm>
            <a:off x="2790056" y="4941168"/>
            <a:ext cx="5454352" cy="978729"/>
          </a:xfrm>
          <a:prstGeom prst="rect">
            <a:avLst/>
          </a:prstGeom>
        </p:spPr>
        <p:txBody>
          <a:bodyPr wrap="square">
            <a:spAutoFit/>
          </a:bodyPr>
          <a:lstStyle/>
          <a:p>
            <a:pPr algn="just">
              <a:lnSpc>
                <a:spcPct val="80000"/>
              </a:lnSpc>
            </a:pPr>
            <a:r>
              <a:rPr lang="es-ES" altLang="it-IT" sz="1800" dirty="0">
                <a:solidFill>
                  <a:srgbClr val="FFFFFF"/>
                </a:solidFill>
              </a:rPr>
              <a:t>Delitos cometidos al hacer uso de las condiciones previstas en el art. 416-bis </a:t>
            </a:r>
            <a:r>
              <a:rPr lang="es-ES" altLang="it-IT" sz="1800" dirty="0" err="1">
                <a:solidFill>
                  <a:srgbClr val="FFFFFF"/>
                </a:solidFill>
              </a:rPr>
              <a:t>c.p.</a:t>
            </a:r>
            <a:r>
              <a:rPr lang="es-ES" altLang="it-IT" sz="1800" dirty="0">
                <a:solidFill>
                  <a:srgbClr val="FFFFFF"/>
                </a:solidFill>
              </a:rPr>
              <a:t> o para facilitar las actividades de las asociaciones previstas en el mismo artículo</a:t>
            </a:r>
            <a:endParaRPr lang="it-IT" altLang="it-IT" sz="1800" dirty="0">
              <a:solidFill>
                <a:srgbClr val="FFFFFF"/>
              </a:solidFill>
            </a:endParaRPr>
          </a:p>
        </p:txBody>
      </p:sp>
      <p:pic>
        <p:nvPicPr>
          <p:cNvPr id="20484" name="Picture 4" descr="http://www.ilfattonisseno.it/wp-content/uploads/2011/08/omicidio_aggua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4515" y="4900401"/>
            <a:ext cx="1463478" cy="976871"/>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p:cNvSpPr txBox="1"/>
          <p:nvPr/>
        </p:nvSpPr>
        <p:spPr>
          <a:xfrm>
            <a:off x="6699448" y="6300028"/>
            <a:ext cx="1544960" cy="369332"/>
          </a:xfrm>
          <a:prstGeom prst="rect">
            <a:avLst/>
          </a:prstGeom>
          <a:noFill/>
        </p:spPr>
        <p:txBody>
          <a:bodyPr wrap="square" rtlCol="0">
            <a:spAutoFit/>
          </a:bodyPr>
          <a:lstStyle/>
          <a:p>
            <a:r>
              <a:rPr lang="it-IT" sz="1800" i="1" dirty="0"/>
              <a:t>segue…..</a:t>
            </a:r>
          </a:p>
        </p:txBody>
      </p:sp>
    </p:spTree>
    <p:extLst>
      <p:ext uri="{BB962C8B-B14F-4D97-AF65-F5344CB8AC3E}">
        <p14:creationId xmlns:p14="http://schemas.microsoft.com/office/powerpoint/2010/main" val="322347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371B44FD-E621-469F-ABBB-04AD0D7BC6C5}" type="slidenum">
              <a:rPr lang="it-IT" altLang="it-IT" sz="1000" i="1" smtClean="0">
                <a:solidFill>
                  <a:srgbClr val="FFFFFF"/>
                </a:solidFill>
              </a:rPr>
              <a:pPr>
                <a:spcBef>
                  <a:spcPct val="0"/>
                </a:spcBef>
                <a:buSzTx/>
                <a:buFontTx/>
                <a:buNone/>
              </a:pPr>
              <a:t>8</a:t>
            </a:fld>
            <a:endParaRPr lang="it-IT" altLang="it-IT" sz="1000" i="1" dirty="0">
              <a:solidFill>
                <a:srgbClr val="FFFFFF"/>
              </a:solidFill>
            </a:endParaRPr>
          </a:p>
        </p:txBody>
      </p:sp>
      <p:sp>
        <p:nvSpPr>
          <p:cNvPr id="7171" name="Rectangle 3"/>
          <p:cNvSpPr>
            <a:spLocks noChangeArrowheads="1"/>
          </p:cNvSpPr>
          <p:nvPr/>
        </p:nvSpPr>
        <p:spPr bwMode="auto">
          <a:xfrm>
            <a:off x="107504" y="1412776"/>
            <a:ext cx="8064896" cy="94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lnSpc>
                <a:spcPct val="80000"/>
              </a:lnSpc>
              <a:buSzTx/>
              <a:buFontTx/>
              <a:buNone/>
            </a:pPr>
            <a:endParaRPr lang="it-IT" altLang="it-IT" sz="1400" b="1" dirty="0">
              <a:solidFill>
                <a:srgbClr val="FFFFFF"/>
              </a:solidFill>
              <a:effectLst>
                <a:outerShdw blurRad="38100" dist="38100" dir="2700000" algn="tl">
                  <a:srgbClr val="000000">
                    <a:alpha val="43137"/>
                  </a:srgbClr>
                </a:outerShdw>
              </a:effectLst>
            </a:endParaRPr>
          </a:p>
          <a:p>
            <a:pPr>
              <a:buNone/>
            </a:pPr>
            <a:r>
              <a:rPr lang="es-ES" sz="2000" dirty="0"/>
              <a:t>Se trata de delitos realizados o casi realizados con finalidad de terrorismo, previstos por el  código penal </a:t>
            </a:r>
          </a:p>
        </p:txBody>
      </p:sp>
      <p:sp>
        <p:nvSpPr>
          <p:cNvPr id="7173" name="Rectangle 2"/>
          <p:cNvSpPr>
            <a:spLocks noChangeArrowheads="1"/>
          </p:cNvSpPr>
          <p:nvPr/>
        </p:nvSpPr>
        <p:spPr bwMode="auto">
          <a:xfrm>
            <a:off x="251520" y="1052059"/>
            <a:ext cx="8382000"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it-IT" altLang="it-IT" sz="1800" b="1" i="1" dirty="0"/>
              <a:t>…</a:t>
            </a:r>
            <a:r>
              <a:rPr lang="it-IT" altLang="it-IT" sz="1800" b="1" i="1" dirty="0" err="1"/>
              <a:t>sigue</a:t>
            </a:r>
            <a:r>
              <a:rPr lang="it-IT" altLang="it-IT" sz="1800" b="1" dirty="0"/>
              <a:t>: </a:t>
            </a:r>
            <a:r>
              <a:rPr lang="es-ES" sz="1800" dirty="0"/>
              <a:t>delitos indicados en el art.51 </a:t>
            </a:r>
            <a:r>
              <a:rPr lang="es-ES" sz="1800" dirty="0" err="1"/>
              <a:t>comma</a:t>
            </a:r>
            <a:r>
              <a:rPr lang="es-ES" sz="1800" dirty="0"/>
              <a:t> 3- </a:t>
            </a:r>
            <a:r>
              <a:rPr lang="es-ES" sz="1800" dirty="0" err="1"/>
              <a:t>quater</a:t>
            </a:r>
            <a:r>
              <a:rPr lang="es-ES" sz="1800" dirty="0"/>
              <a:t> del código de procedimiento penal </a:t>
            </a:r>
            <a:endParaRPr lang="it-IT" altLang="it-IT" sz="1800" b="1" dirty="0"/>
          </a:p>
        </p:txBody>
      </p:sp>
      <p:sp>
        <p:nvSpPr>
          <p:cNvPr id="2" name="CasellaDiTesto 1"/>
          <p:cNvSpPr txBox="1"/>
          <p:nvPr/>
        </p:nvSpPr>
        <p:spPr>
          <a:xfrm>
            <a:off x="3275856" y="2132856"/>
            <a:ext cx="5285978" cy="4278094"/>
          </a:xfrm>
          <a:prstGeom prst="rect">
            <a:avLst/>
          </a:prstGeom>
          <a:noFill/>
        </p:spPr>
        <p:txBody>
          <a:bodyPr wrap="square" rtlCol="0">
            <a:spAutoFit/>
          </a:bodyPr>
          <a:lstStyle/>
          <a:p>
            <a:pPr marL="285750" indent="-285750" algn="just">
              <a:buFont typeface="Arial" panose="020B0604020202020204" pitchFamily="34" charset="0"/>
              <a:buChar char="•"/>
            </a:pPr>
            <a:r>
              <a:rPr lang="it-IT" sz="1700" b="1" dirty="0"/>
              <a:t>Art.  270 </a:t>
            </a:r>
            <a:r>
              <a:rPr lang="it-IT" sz="1700" dirty="0"/>
              <a:t>– </a:t>
            </a:r>
            <a:r>
              <a:rPr lang="es-ES" sz="1700" dirty="0"/>
              <a:t>Asociaciones subversivas;</a:t>
            </a:r>
            <a:endParaRPr lang="it-IT" sz="1700" dirty="0"/>
          </a:p>
          <a:p>
            <a:pPr marL="285750" indent="-285750">
              <a:buFont typeface="Arial" panose="020B0604020202020204" pitchFamily="34" charset="0"/>
              <a:buChar char="•"/>
            </a:pPr>
            <a:r>
              <a:rPr lang="it-IT" sz="1700" b="1" dirty="0"/>
              <a:t>Art. 270 </a:t>
            </a:r>
            <a:r>
              <a:rPr lang="it-IT" sz="1700" b="1" i="1" dirty="0"/>
              <a:t>bis</a:t>
            </a:r>
            <a:r>
              <a:rPr lang="it-IT" sz="1700" b="1" dirty="0"/>
              <a:t> </a:t>
            </a:r>
            <a:r>
              <a:rPr lang="it-IT" sz="1700" dirty="0"/>
              <a:t>– </a:t>
            </a:r>
            <a:r>
              <a:rPr lang="es-ES" sz="1700" dirty="0"/>
              <a:t>Asociaciones con finalidad de terrorismo también internacional o de eversión de la orden democrática;</a:t>
            </a:r>
          </a:p>
          <a:p>
            <a:pPr marL="285750" indent="-285750">
              <a:buFont typeface="Arial" panose="020B0604020202020204" pitchFamily="34" charset="0"/>
              <a:buChar char="•"/>
            </a:pPr>
            <a:r>
              <a:rPr lang="it-IT" sz="1700" b="1" dirty="0"/>
              <a:t>270 </a:t>
            </a:r>
            <a:r>
              <a:rPr lang="it-IT" sz="1700" b="1" i="1" dirty="0"/>
              <a:t>ter</a:t>
            </a:r>
            <a:r>
              <a:rPr lang="it-IT" sz="1700" b="1" dirty="0"/>
              <a:t> </a:t>
            </a:r>
            <a:r>
              <a:rPr lang="it-IT" sz="1700" dirty="0"/>
              <a:t>– </a:t>
            </a:r>
            <a:r>
              <a:rPr lang="es-ES" sz="1700" dirty="0"/>
              <a:t>Asistencia a los asociados;</a:t>
            </a:r>
          </a:p>
          <a:p>
            <a:pPr marL="342900" indent="-342900" algn="just">
              <a:buFont typeface="Arial" panose="020B0604020202020204" pitchFamily="34" charset="0"/>
              <a:buChar char="•"/>
            </a:pPr>
            <a:r>
              <a:rPr lang="it-IT" sz="1700" dirty="0"/>
              <a:t>270 </a:t>
            </a:r>
            <a:r>
              <a:rPr lang="it-IT" sz="1700" i="1" dirty="0"/>
              <a:t>quater</a:t>
            </a:r>
            <a:r>
              <a:rPr lang="it-IT" sz="1700" dirty="0"/>
              <a:t> – </a:t>
            </a:r>
            <a:r>
              <a:rPr lang="es-ES" sz="1700" dirty="0"/>
              <a:t>Reclutamiento con finalidad de terrorismo también internacional;</a:t>
            </a:r>
          </a:p>
          <a:p>
            <a:pPr marL="342900" indent="-342900" algn="just">
              <a:buFont typeface="Arial" panose="020B0604020202020204" pitchFamily="34" charset="0"/>
              <a:buChar char="•"/>
            </a:pPr>
            <a:r>
              <a:rPr lang="it-IT" sz="1700" dirty="0"/>
              <a:t>270 </a:t>
            </a:r>
            <a:r>
              <a:rPr lang="it-IT" sz="1700" i="1" dirty="0"/>
              <a:t>quater 1</a:t>
            </a:r>
            <a:r>
              <a:rPr lang="it-IT" sz="1700" dirty="0"/>
              <a:t> – </a:t>
            </a:r>
            <a:r>
              <a:rPr lang="es-ES" sz="1700" dirty="0"/>
              <a:t>Organización de traslados con finalidad de terrorismo;</a:t>
            </a:r>
          </a:p>
          <a:p>
            <a:pPr marL="342900" indent="-342900" algn="just">
              <a:buFont typeface="Arial" panose="020B0604020202020204" pitchFamily="34" charset="0"/>
              <a:buChar char="•"/>
            </a:pPr>
            <a:r>
              <a:rPr lang="it-IT" sz="1700" dirty="0"/>
              <a:t>270 </a:t>
            </a:r>
            <a:r>
              <a:rPr lang="it-IT" sz="1700" i="1" dirty="0" err="1"/>
              <a:t>quinquies</a:t>
            </a:r>
            <a:r>
              <a:rPr lang="it-IT" sz="1700" dirty="0"/>
              <a:t> – </a:t>
            </a:r>
            <a:r>
              <a:rPr lang="es-ES" sz="1700" dirty="0"/>
              <a:t>Entrenamiento en actividades con finalidad de terrorismo también internacional;</a:t>
            </a:r>
          </a:p>
          <a:p>
            <a:pPr marL="342900" indent="-342900" algn="just">
              <a:buFont typeface="Arial" panose="020B0604020202020204" pitchFamily="34" charset="0"/>
              <a:buChar char="•"/>
            </a:pPr>
            <a:r>
              <a:rPr lang="it-IT" sz="1700" dirty="0"/>
              <a:t>270 </a:t>
            </a:r>
            <a:r>
              <a:rPr lang="it-IT" sz="1700" i="1" dirty="0" err="1"/>
              <a:t>quinques</a:t>
            </a:r>
            <a:r>
              <a:rPr lang="it-IT" sz="1700" i="1" dirty="0"/>
              <a:t> </a:t>
            </a:r>
            <a:r>
              <a:rPr lang="it-IT" sz="1700" dirty="0"/>
              <a:t>1 – </a:t>
            </a:r>
            <a:r>
              <a:rPr lang="es-ES" sz="1700" dirty="0"/>
              <a:t>Financiamiento de conductas con finalidad de terrorismo;</a:t>
            </a:r>
          </a:p>
          <a:p>
            <a:pPr marL="342900" indent="-342900" algn="just">
              <a:buFont typeface="Arial" panose="020B0604020202020204" pitchFamily="34" charset="0"/>
              <a:buChar char="•"/>
            </a:pPr>
            <a:r>
              <a:rPr lang="it-IT" sz="1700" dirty="0"/>
              <a:t>270 </a:t>
            </a:r>
            <a:r>
              <a:rPr lang="it-IT" sz="1700" i="1" dirty="0" err="1"/>
              <a:t>quinques</a:t>
            </a:r>
            <a:r>
              <a:rPr lang="it-IT" sz="1700" i="1" dirty="0"/>
              <a:t> </a:t>
            </a:r>
            <a:r>
              <a:rPr lang="it-IT" sz="1700" dirty="0"/>
              <a:t>2 - </a:t>
            </a:r>
            <a:r>
              <a:rPr lang="es-ES" sz="1700" dirty="0"/>
              <a:t>Sustracción de bienes o dinero sometido a secuestro</a:t>
            </a:r>
          </a:p>
          <a:p>
            <a:pPr marL="342900" indent="-342900" algn="just">
              <a:buFont typeface="Arial" panose="020B0604020202020204" pitchFamily="34" charset="0"/>
              <a:buChar char="•"/>
            </a:pPr>
            <a:r>
              <a:rPr lang="it-IT" sz="1700" dirty="0"/>
              <a:t>270 </a:t>
            </a:r>
            <a:r>
              <a:rPr lang="it-IT" sz="1700" i="1" dirty="0" err="1"/>
              <a:t>sexies</a:t>
            </a:r>
            <a:r>
              <a:rPr lang="it-IT" sz="1700" dirty="0"/>
              <a:t> – </a:t>
            </a:r>
            <a:r>
              <a:rPr lang="es-ES" sz="1700" dirty="0"/>
              <a:t>Conducta con finalidad de terrorismo</a:t>
            </a:r>
          </a:p>
        </p:txBody>
      </p:sp>
      <p:sp>
        <p:nvSpPr>
          <p:cNvPr id="7"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ANTITERRORISMO</a:t>
            </a:r>
          </a:p>
        </p:txBody>
      </p:sp>
      <p:pic>
        <p:nvPicPr>
          <p:cNvPr id="8" name="Picture 3"/>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ttore 1 8"/>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pic>
        <p:nvPicPr>
          <p:cNvPr id="20482" name="Picture 2" descr="http://archivio.panorama.it/images/foto/scontri5/701061-1/scontri5_h_part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70" y="2420889"/>
            <a:ext cx="264582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221088"/>
            <a:ext cx="2736304" cy="176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038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xfrm>
            <a:off x="6553200" y="6356176"/>
            <a:ext cx="1905000" cy="457200"/>
          </a:xfrm>
          <a:noFill/>
        </p:spPr>
        <p:txBody>
          <a:bodyPr/>
          <a:lstStyle>
            <a:lvl1pPr defTabSz="762000">
              <a:spcBef>
                <a:spcPct val="20000"/>
              </a:spcBef>
              <a:buSzPct val="100000"/>
              <a:buChar char="•"/>
              <a:defRPr sz="3200">
                <a:solidFill>
                  <a:schemeClr val="tx1"/>
                </a:solidFill>
                <a:latin typeface="Times New Roman" pitchFamily="18" charset="0"/>
              </a:defRPr>
            </a:lvl1pPr>
            <a:lvl2pPr marL="74295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600200" indent="-228600" defTabSz="762000">
              <a:spcBef>
                <a:spcPct val="20000"/>
              </a:spcBef>
              <a:buSzPct val="100000"/>
              <a:buChar char="–"/>
              <a:defRPr sz="2000">
                <a:solidFill>
                  <a:schemeClr val="tx1"/>
                </a:solidFill>
                <a:latin typeface="Times New Roman" pitchFamily="18" charset="0"/>
              </a:defRPr>
            </a:lvl4pPr>
            <a:lvl5pPr marL="2057400" indent="-228600" defTabSz="762000">
              <a:spcBef>
                <a:spcPct val="20000"/>
              </a:spcBef>
              <a:buSzPct val="100000"/>
              <a:buChar char="•"/>
              <a:defRPr sz="2000">
                <a:solidFill>
                  <a:schemeClr val="tx1"/>
                </a:solidFill>
                <a:latin typeface="Times New Roman"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fld id="{371B44FD-E621-469F-ABBB-04AD0D7BC6C5}" type="slidenum">
              <a:rPr lang="it-IT" altLang="it-IT" sz="1000" i="1" smtClean="0">
                <a:solidFill>
                  <a:srgbClr val="FFFFFF"/>
                </a:solidFill>
              </a:rPr>
              <a:pPr>
                <a:spcBef>
                  <a:spcPct val="0"/>
                </a:spcBef>
                <a:buSzTx/>
                <a:buFontTx/>
                <a:buNone/>
              </a:pPr>
              <a:t>9</a:t>
            </a:fld>
            <a:endParaRPr lang="it-IT" altLang="it-IT" sz="1000" i="1" dirty="0">
              <a:solidFill>
                <a:srgbClr val="FFFFFF"/>
              </a:solidFill>
            </a:endParaRPr>
          </a:p>
        </p:txBody>
      </p:sp>
      <p:sp>
        <p:nvSpPr>
          <p:cNvPr id="7173" name="Rectangle 2"/>
          <p:cNvSpPr>
            <a:spLocks noChangeArrowheads="1"/>
          </p:cNvSpPr>
          <p:nvPr/>
        </p:nvSpPr>
        <p:spPr bwMode="auto">
          <a:xfrm>
            <a:off x="323850" y="1124744"/>
            <a:ext cx="8382000"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SzPct val="100000"/>
              <a:buChar char="•"/>
              <a:defRPr sz="3200">
                <a:solidFill>
                  <a:schemeClr val="tx1"/>
                </a:solidFill>
                <a:latin typeface="Times New Roman" pitchFamily="18" charset="0"/>
              </a:defRPr>
            </a:lvl1pPr>
            <a:lvl2pPr marL="571500" indent="-285750" defTabSz="762000">
              <a:spcBef>
                <a:spcPct val="20000"/>
              </a:spcBef>
              <a:buSzPct val="100000"/>
              <a:buChar char="–"/>
              <a:defRPr sz="2800">
                <a:solidFill>
                  <a:schemeClr val="tx1"/>
                </a:solidFill>
                <a:latin typeface="Times New Roman" pitchFamily="18" charset="0"/>
              </a:defRPr>
            </a:lvl2pPr>
            <a:lvl3pPr marL="1143000" indent="-228600" defTabSz="762000">
              <a:spcBef>
                <a:spcPct val="20000"/>
              </a:spcBef>
              <a:buSzPct val="100000"/>
              <a:buChar char="•"/>
              <a:defRPr sz="2400">
                <a:solidFill>
                  <a:schemeClr val="tx1"/>
                </a:solidFill>
                <a:latin typeface="Times New Roman" pitchFamily="18" charset="0"/>
              </a:defRPr>
            </a:lvl3pPr>
            <a:lvl4pPr marL="1714500" indent="-228600" defTabSz="762000">
              <a:spcBef>
                <a:spcPct val="20000"/>
              </a:spcBef>
              <a:buSzPct val="100000"/>
              <a:buChar char="–"/>
              <a:defRPr sz="2000">
                <a:solidFill>
                  <a:schemeClr val="tx1"/>
                </a:solidFill>
                <a:latin typeface="Times New Roman" pitchFamily="18" charset="0"/>
              </a:defRPr>
            </a:lvl4pPr>
            <a:lvl5pPr marL="2286000" indent="-228600" defTabSz="762000">
              <a:spcBef>
                <a:spcPct val="20000"/>
              </a:spcBef>
              <a:buSzPct val="100000"/>
              <a:buChar char="•"/>
              <a:defRPr sz="2000">
                <a:solidFill>
                  <a:schemeClr val="tx1"/>
                </a:solidFill>
                <a:latin typeface="Times New Roman"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just">
              <a:spcBef>
                <a:spcPct val="0"/>
              </a:spcBef>
              <a:buSzTx/>
              <a:buFontTx/>
              <a:buNone/>
            </a:pPr>
            <a:r>
              <a:rPr lang="it-IT" altLang="it-IT" sz="1800" b="1" i="1" dirty="0"/>
              <a:t>…</a:t>
            </a:r>
            <a:r>
              <a:rPr lang="it-IT" altLang="it-IT" sz="1800" b="1" i="1" dirty="0" err="1"/>
              <a:t>sigue</a:t>
            </a:r>
            <a:r>
              <a:rPr lang="it-IT" altLang="it-IT" sz="1800" b="1" dirty="0"/>
              <a:t>: </a:t>
            </a:r>
            <a:r>
              <a:rPr lang="es-ES" sz="1800" dirty="0"/>
              <a:t>delitos indicados en el art.51 </a:t>
            </a:r>
            <a:r>
              <a:rPr lang="es-ES" sz="1800" dirty="0" err="1"/>
              <a:t>comma</a:t>
            </a:r>
            <a:r>
              <a:rPr lang="es-ES" sz="1800" dirty="0"/>
              <a:t> 3- </a:t>
            </a:r>
            <a:r>
              <a:rPr lang="es-ES" sz="1800" dirty="0" err="1"/>
              <a:t>quater</a:t>
            </a:r>
            <a:r>
              <a:rPr lang="es-ES" sz="1800" dirty="0"/>
              <a:t> del código de procedimiento penal </a:t>
            </a:r>
            <a:endParaRPr lang="it-IT" altLang="it-IT" sz="1800" b="1" dirty="0"/>
          </a:p>
        </p:txBody>
      </p:sp>
      <p:pic>
        <p:nvPicPr>
          <p:cNvPr id="19460" name="Picture 4" descr="http://www.giornalettismo.com/wp-content/uploads/2013/05/attentato-londra-2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499" y="2204864"/>
            <a:ext cx="2345110" cy="152671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779912" y="1556792"/>
            <a:ext cx="4925938" cy="4401205"/>
          </a:xfrm>
          <a:prstGeom prst="rect">
            <a:avLst/>
          </a:prstGeom>
        </p:spPr>
        <p:txBody>
          <a:bodyPr wrap="square">
            <a:spAutoFit/>
          </a:bodyPr>
          <a:lstStyle/>
          <a:p>
            <a:pPr marL="342900" indent="-342900" algn="just">
              <a:buFont typeface="Arial" panose="020B0604020202020204" pitchFamily="34" charset="0"/>
              <a:buChar char="•"/>
            </a:pPr>
            <a:r>
              <a:rPr lang="it-IT" sz="1800" dirty="0"/>
              <a:t>280 – </a:t>
            </a:r>
            <a:r>
              <a:rPr lang="es-ES" dirty="0"/>
              <a:t>Atentado con finalidad terrorista o de eversión;</a:t>
            </a:r>
            <a:endParaRPr lang="it-IT" sz="1800" dirty="0"/>
          </a:p>
          <a:p>
            <a:pPr marL="342900" indent="-342900" algn="just">
              <a:buFont typeface="Arial" panose="020B0604020202020204" pitchFamily="34" charset="0"/>
              <a:buChar char="•"/>
            </a:pPr>
            <a:r>
              <a:rPr lang="it-IT" sz="1800" b="1" dirty="0">
                <a:effectLst>
                  <a:outerShdw blurRad="38100" dist="38100" dir="2700000" algn="tl">
                    <a:srgbClr val="000000">
                      <a:alpha val="43137"/>
                    </a:srgbClr>
                  </a:outerShdw>
                </a:effectLst>
              </a:rPr>
              <a:t>280 </a:t>
            </a:r>
            <a:r>
              <a:rPr lang="it-IT" sz="1800" b="1" i="1" dirty="0">
                <a:effectLst>
                  <a:outerShdw blurRad="38100" dist="38100" dir="2700000" algn="tl">
                    <a:srgbClr val="000000">
                      <a:alpha val="43137"/>
                    </a:srgbClr>
                  </a:outerShdw>
                </a:effectLst>
              </a:rPr>
              <a:t>bis</a:t>
            </a:r>
            <a:r>
              <a:rPr lang="it-IT" sz="1800" b="1" dirty="0">
                <a:effectLst>
                  <a:outerShdw blurRad="38100" dist="38100" dir="2700000" algn="tl">
                    <a:srgbClr val="000000">
                      <a:alpha val="43137"/>
                    </a:srgbClr>
                  </a:outerShdw>
                </a:effectLst>
              </a:rPr>
              <a:t> </a:t>
            </a:r>
            <a:r>
              <a:rPr lang="it-IT" sz="1800" dirty="0"/>
              <a:t>– </a:t>
            </a:r>
            <a:r>
              <a:rPr lang="es-ES" dirty="0"/>
              <a:t>Acto de terrorismo con artefactos letales o explosivos;</a:t>
            </a:r>
          </a:p>
          <a:p>
            <a:pPr marL="342900" indent="-342900" algn="just">
              <a:buFont typeface="Arial" panose="020B0604020202020204" pitchFamily="34" charset="0"/>
              <a:buChar char="•"/>
            </a:pPr>
            <a:r>
              <a:rPr lang="it-IT" sz="1800" b="1" dirty="0">
                <a:effectLst>
                  <a:outerShdw blurRad="38100" dist="38100" dir="2700000" algn="tl">
                    <a:srgbClr val="000000">
                      <a:alpha val="43137"/>
                    </a:srgbClr>
                  </a:outerShdw>
                </a:effectLst>
              </a:rPr>
              <a:t>280 </a:t>
            </a:r>
            <a:r>
              <a:rPr lang="it-IT" sz="1800" b="1" i="1" dirty="0">
                <a:effectLst>
                  <a:outerShdw blurRad="38100" dist="38100" dir="2700000" algn="tl">
                    <a:srgbClr val="000000">
                      <a:alpha val="43137"/>
                    </a:srgbClr>
                  </a:outerShdw>
                </a:effectLst>
              </a:rPr>
              <a:t>ter</a:t>
            </a:r>
            <a:r>
              <a:rPr lang="it-IT" sz="1800" dirty="0"/>
              <a:t> – </a:t>
            </a:r>
            <a:r>
              <a:rPr lang="es-ES" dirty="0"/>
              <a:t>Actos de terrorismo con equipos nucleares o químicos y bacteriológicos;</a:t>
            </a:r>
            <a:endParaRPr lang="it-IT" sz="1800" dirty="0"/>
          </a:p>
          <a:p>
            <a:pPr marL="342900" indent="-342900" algn="just">
              <a:buFont typeface="Arial" panose="020B0604020202020204" pitchFamily="34" charset="0"/>
              <a:buChar char="•"/>
            </a:pPr>
            <a:r>
              <a:rPr lang="it-IT" sz="1800" b="1" dirty="0">
                <a:effectLst>
                  <a:outerShdw blurRad="38100" dist="38100" dir="2700000" algn="tl">
                    <a:srgbClr val="000000">
                      <a:alpha val="43137"/>
                    </a:srgbClr>
                  </a:outerShdw>
                </a:effectLst>
              </a:rPr>
              <a:t>284</a:t>
            </a:r>
            <a:r>
              <a:rPr lang="it-IT" sz="1800" dirty="0"/>
              <a:t> – </a:t>
            </a:r>
            <a:r>
              <a:rPr lang="es-ES" dirty="0"/>
              <a:t>Insurrección armada contra los poderes del estado;</a:t>
            </a:r>
            <a:endParaRPr lang="it-IT" sz="1800" dirty="0"/>
          </a:p>
          <a:p>
            <a:pPr marL="342900" indent="-342900" algn="just">
              <a:buFont typeface="Arial" panose="020B0604020202020204" pitchFamily="34" charset="0"/>
              <a:buChar char="•"/>
            </a:pPr>
            <a:r>
              <a:rPr lang="it-IT" sz="1800" b="1" dirty="0">
                <a:effectLst>
                  <a:outerShdw blurRad="38100" dist="38100" dir="2700000" algn="tl">
                    <a:srgbClr val="000000">
                      <a:alpha val="43137"/>
                    </a:srgbClr>
                  </a:outerShdw>
                </a:effectLst>
              </a:rPr>
              <a:t>285</a:t>
            </a:r>
            <a:r>
              <a:rPr lang="it-IT" sz="1800" dirty="0"/>
              <a:t> – </a:t>
            </a:r>
            <a:r>
              <a:rPr lang="es-ES" dirty="0"/>
              <a:t>Devastación asalto y matanza;</a:t>
            </a:r>
          </a:p>
          <a:p>
            <a:pPr marL="342900" indent="-342900" algn="just">
              <a:buFont typeface="Arial" panose="020B0604020202020204" pitchFamily="34" charset="0"/>
              <a:buChar char="•"/>
            </a:pPr>
            <a:r>
              <a:rPr lang="it-IT" sz="1800" b="1" dirty="0">
                <a:effectLst>
                  <a:outerShdw blurRad="38100" dist="38100" dir="2700000" algn="tl">
                    <a:srgbClr val="000000">
                      <a:alpha val="43137"/>
                    </a:srgbClr>
                  </a:outerShdw>
                </a:effectLst>
              </a:rPr>
              <a:t>286</a:t>
            </a:r>
            <a:r>
              <a:rPr lang="it-IT" sz="1800" dirty="0"/>
              <a:t> – </a:t>
            </a:r>
            <a:r>
              <a:rPr lang="es-ES" dirty="0"/>
              <a:t>Guerra civil;</a:t>
            </a:r>
          </a:p>
          <a:p>
            <a:pPr marL="342900" indent="-342900" algn="just">
              <a:buFont typeface="Arial" panose="020B0604020202020204" pitchFamily="34" charset="0"/>
              <a:buChar char="•"/>
            </a:pPr>
            <a:r>
              <a:rPr lang="it-IT" sz="1800" b="1" dirty="0">
                <a:effectLst>
                  <a:outerShdw blurRad="38100" dist="38100" dir="2700000" algn="tl">
                    <a:srgbClr val="000000">
                      <a:alpha val="43137"/>
                    </a:srgbClr>
                  </a:outerShdw>
                </a:effectLst>
              </a:rPr>
              <a:t>289 </a:t>
            </a:r>
            <a:r>
              <a:rPr lang="it-IT" sz="1800" b="1" i="1" dirty="0">
                <a:effectLst>
                  <a:outerShdw blurRad="38100" dist="38100" dir="2700000" algn="tl">
                    <a:srgbClr val="000000">
                      <a:alpha val="43137"/>
                    </a:srgbClr>
                  </a:outerShdw>
                </a:effectLst>
              </a:rPr>
              <a:t>bis</a:t>
            </a:r>
            <a:r>
              <a:rPr lang="it-IT" sz="1800" b="1" dirty="0">
                <a:effectLst>
                  <a:outerShdw blurRad="38100" dist="38100" dir="2700000" algn="tl">
                    <a:srgbClr val="000000">
                      <a:alpha val="43137"/>
                    </a:srgbClr>
                  </a:outerShdw>
                </a:effectLst>
              </a:rPr>
              <a:t> </a:t>
            </a:r>
            <a:r>
              <a:rPr lang="it-IT" sz="1800" dirty="0"/>
              <a:t>– </a:t>
            </a:r>
            <a:r>
              <a:rPr lang="es-ES" dirty="0"/>
              <a:t>Secuestro de persona con finalidad de terrorismo o de eversión;</a:t>
            </a:r>
          </a:p>
          <a:p>
            <a:pPr marL="342900" indent="-342900" algn="just">
              <a:buFont typeface="Arial" panose="020B0604020202020204" pitchFamily="34" charset="0"/>
              <a:buChar char="•"/>
            </a:pPr>
            <a:r>
              <a:rPr lang="it-IT" sz="1800" dirty="0"/>
              <a:t>302 – </a:t>
            </a:r>
            <a:r>
              <a:rPr lang="es-ES" dirty="0"/>
              <a:t>Instigación a cometer algunos de los delitos que preceden;</a:t>
            </a:r>
          </a:p>
        </p:txBody>
      </p:sp>
      <p:sp>
        <p:nvSpPr>
          <p:cNvPr id="8" name="Rectangle 26"/>
          <p:cNvSpPr txBox="1">
            <a:spLocks noChangeArrowheads="1"/>
          </p:cNvSpPr>
          <p:nvPr/>
        </p:nvSpPr>
        <p:spPr>
          <a:xfrm>
            <a:off x="755576" y="188640"/>
            <a:ext cx="6696744" cy="432048"/>
          </a:xfrm>
          <a:prstGeom prst="rect">
            <a:avLst/>
          </a:prstGeom>
          <a:effectLst>
            <a:outerShdw blurRad="50800" dist="38100" dir="2700000" algn="tl" rotWithShape="0">
              <a:prstClr val="black">
                <a:alpha val="40000"/>
              </a:prstClr>
            </a:outerShdw>
          </a:effectLst>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buFontTx/>
              <a:buNone/>
              <a:defRPr/>
            </a:pPr>
            <a:r>
              <a:rPr lang="it-IT" altLang="it-IT" sz="2000" i="1" kern="0" dirty="0">
                <a:solidFill>
                  <a:schemeClr val="tx2"/>
                </a:solidFill>
                <a:effectLst>
                  <a:outerShdw blurRad="38100" dist="38100" dir="2700000" algn="tl">
                    <a:srgbClr val="000000"/>
                  </a:outerShdw>
                </a:effectLst>
              </a:rPr>
              <a:t>DIRECCIÓN NACIONAL ANTIMAFIA Y </a:t>
            </a:r>
            <a:r>
              <a:rPr lang="it-IT" altLang="it-IT" sz="2000" i="1" kern="0" dirty="0" smtClean="0">
                <a:solidFill>
                  <a:schemeClr val="tx2"/>
                </a:solidFill>
                <a:effectLst>
                  <a:outerShdw blurRad="38100" dist="38100" dir="2700000" algn="tl">
                    <a:srgbClr val="000000"/>
                  </a:outerShdw>
                </a:effectLst>
              </a:rPr>
              <a:t>ANTITERRORISMO</a:t>
            </a:r>
            <a:endParaRPr lang="it-IT" altLang="it-IT" sz="2000" i="1" kern="0" dirty="0">
              <a:solidFill>
                <a:schemeClr val="tx2"/>
              </a:solidFill>
              <a:effectLst>
                <a:outerShdw blurRad="38100" dist="38100" dir="2700000" algn="tl">
                  <a:srgbClr val="000000"/>
                </a:outerShdw>
              </a:effectLst>
            </a:endParaRPr>
          </a:p>
        </p:txBody>
      </p:sp>
      <p:pic>
        <p:nvPicPr>
          <p:cNvPr id="9"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260649"/>
            <a:ext cx="51069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ttore 1 9"/>
          <p:cNvCxnSpPr/>
          <p:nvPr/>
        </p:nvCxnSpPr>
        <p:spPr bwMode="auto">
          <a:xfrm>
            <a:off x="251520" y="908720"/>
            <a:ext cx="8568952" cy="0"/>
          </a:xfrm>
          <a:prstGeom prst="line">
            <a:avLst/>
          </a:prstGeom>
          <a:solidFill>
            <a:schemeClr val="accent1"/>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extLst/>
        </p:spPr>
      </p:cxnSp>
      <p:pic>
        <p:nvPicPr>
          <p:cNvPr id="21506" name="Picture 2" descr="http://politica.nanopress.it/img/Terrorismo-bologna-arresti-anarco-insurrezionalist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8" y="4365104"/>
            <a:ext cx="2343521" cy="1546724"/>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6699448" y="6418892"/>
            <a:ext cx="1544960" cy="369332"/>
          </a:xfrm>
          <a:prstGeom prst="rect">
            <a:avLst/>
          </a:prstGeom>
          <a:noFill/>
        </p:spPr>
        <p:txBody>
          <a:bodyPr wrap="square" rtlCol="0">
            <a:spAutoFit/>
          </a:bodyPr>
          <a:lstStyle/>
          <a:p>
            <a:r>
              <a:rPr lang="it-IT" sz="1800" i="1" dirty="0" err="1"/>
              <a:t>sigue</a:t>
            </a:r>
            <a:r>
              <a:rPr lang="it-IT" sz="1800" i="1" dirty="0"/>
              <a:t>…..</a:t>
            </a:r>
          </a:p>
        </p:txBody>
      </p:sp>
    </p:spTree>
    <p:extLst>
      <p:ext uri="{BB962C8B-B14F-4D97-AF65-F5344CB8AC3E}">
        <p14:creationId xmlns:p14="http://schemas.microsoft.com/office/powerpoint/2010/main" val="3134553756"/>
      </p:ext>
    </p:extLst>
  </p:cSld>
  <p:clrMapOvr>
    <a:masterClrMapping/>
  </p:clrMapOvr>
  <p:transition/>
</p:sld>
</file>

<file path=ppt/theme/theme1.xml><?xml version="1.0" encoding="utf-8"?>
<a:theme xmlns:a="http://schemas.openxmlformats.org/drawingml/2006/main" name="Dna_it">
  <a:themeElements>
    <a:clrScheme name="">
      <a:dk1>
        <a:srgbClr val="676767"/>
      </a:dk1>
      <a:lt1>
        <a:srgbClr val="FFFFFF"/>
      </a:lt1>
      <a:dk2>
        <a:srgbClr val="919191"/>
      </a:dk2>
      <a:lt2>
        <a:srgbClr val="FFFFFF"/>
      </a:lt2>
      <a:accent1>
        <a:srgbClr val="EAEC5E"/>
      </a:accent1>
      <a:accent2>
        <a:srgbClr val="618FFD"/>
      </a:accent2>
      <a:accent3>
        <a:srgbClr val="C7C7C7"/>
      </a:accent3>
      <a:accent4>
        <a:srgbClr val="DADADA"/>
      </a:accent4>
      <a:accent5>
        <a:srgbClr val="F3F4B6"/>
      </a:accent5>
      <a:accent6>
        <a:srgbClr val="5781E5"/>
      </a:accent6>
      <a:hlink>
        <a:srgbClr val="F95AB7"/>
      </a:hlink>
      <a:folHlink>
        <a:srgbClr val="CECECE"/>
      </a:folHlink>
    </a:clrScheme>
    <a:fontScheme name="Dna_i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na_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na_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na_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na_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na_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na_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na_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D:\Appoggio\LAVORO\SLIDE\DNA_IT.PPT</Template>
  <TotalTime>5688</TotalTime>
  <Pages>34</Pages>
  <Words>2633</Words>
  <Application>Microsoft Office PowerPoint</Application>
  <PresentationFormat>Presentazione su schermo (4:3)</PresentationFormat>
  <Paragraphs>185</Paragraphs>
  <Slides>19</Slides>
  <Notes>0</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19</vt:i4>
      </vt:variant>
    </vt:vector>
  </HeadingPairs>
  <TitlesOfParts>
    <vt:vector size="23" baseType="lpstr">
      <vt:lpstr>Dna_it</vt:lpstr>
      <vt:lpstr>ClipArt</vt:lpstr>
      <vt:lpstr>Immagine bitmap</vt:lpstr>
      <vt:lpstr>MSPhotoEd.3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c:creator>
  <cp:lastModifiedBy>CARINOV</cp:lastModifiedBy>
  <cp:revision>420</cp:revision>
  <cp:lastPrinted>2001-12-14T09:37:27Z</cp:lastPrinted>
  <dcterms:created xsi:type="dcterms:W3CDTF">1997-12-01T09:44:10Z</dcterms:created>
  <dcterms:modified xsi:type="dcterms:W3CDTF">2019-03-22T12:09:31Z</dcterms:modified>
</cp:coreProperties>
</file>