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 id="2147483693" r:id="rId2"/>
    <p:sldMasterId id="2147483694" r:id="rId3"/>
    <p:sldMasterId id="2147483695"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12192000" cy="6858000"/>
  <p:notesSz cx="6797675" cy="9926638"/>
  <p:embeddedFontLst>
    <p:embeddedFont>
      <p:font typeface="Arial Narrow" panose="020B0606020202030204" pitchFamily="34" charset="0"/>
      <p:regular r:id="rId38"/>
      <p:bold r:id="rId39"/>
      <p:italic r:id="rId40"/>
      <p:boldItalic r:id="rId41"/>
    </p:embeddedFont>
    <p:embeddedFont>
      <p:font typeface="Arimo"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Jacques Francois Shadow"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A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4" name="Google Shape;514;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33019" y="-1623215"/>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285037" y="1828804"/>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97037" y="-812797"/>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90"/>
        <p:cNvGrpSpPr/>
        <p:nvPr/>
      </p:nvGrpSpPr>
      <p:grpSpPr>
        <a:xfrm>
          <a:off x="0" y="0"/>
          <a:ext cx="0" cy="0"/>
          <a:chOff x="0" y="0"/>
          <a:chExt cx="0" cy="0"/>
        </a:xfrm>
      </p:grpSpPr>
      <p:sp>
        <p:nvSpPr>
          <p:cNvPr id="91" name="Google Shape;91;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94"/>
        <p:cNvGrpSpPr/>
        <p:nvPr/>
      </p:nvGrpSpPr>
      <p:grpSpPr>
        <a:xfrm>
          <a:off x="0" y="0"/>
          <a:ext cx="0" cy="0"/>
          <a:chOff x="0" y="0"/>
          <a:chExt cx="0" cy="0"/>
        </a:xfrm>
      </p:grpSpPr>
      <p:sp>
        <p:nvSpPr>
          <p:cNvPr id="95" name="Google Shape;95;p1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7" name="Google Shape;97;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3" name="Google Shape;103;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p1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p1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914400" y="2130428"/>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65"/>
        <p:cNvGrpSpPr/>
        <p:nvPr/>
      </p:nvGrpSpPr>
      <p:grpSpPr>
        <a:xfrm>
          <a:off x="0" y="0"/>
          <a:ext cx="0" cy="0"/>
          <a:chOff x="0" y="0"/>
          <a:chExt cx="0" cy="0"/>
        </a:xfrm>
      </p:grpSpPr>
      <p:sp>
        <p:nvSpPr>
          <p:cNvPr id="166" name="Google Shape;166;p26"/>
          <p:cNvSpPr txBox="1">
            <a:spLocks noGrp="1"/>
          </p:cNvSpPr>
          <p:nvPr>
            <p:ph type="ctrTitle"/>
          </p:nvPr>
        </p:nvSpPr>
        <p:spPr>
          <a:xfrm>
            <a:off x="914400" y="2130430"/>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8" name="Google Shape;168;p26"/>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27"/>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4" name="Google Shape;174;p27"/>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7"/>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77"/>
        <p:cNvGrpSpPr/>
        <p:nvPr/>
      </p:nvGrpSpPr>
      <p:grpSpPr>
        <a:xfrm>
          <a:off x="0" y="0"/>
          <a:ext cx="0" cy="0"/>
          <a:chOff x="0" y="0"/>
          <a:chExt cx="0" cy="0"/>
        </a:xfrm>
      </p:grpSpPr>
      <p:sp>
        <p:nvSpPr>
          <p:cNvPr id="178" name="Google Shape;178;p28"/>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8"/>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963084" y="4406905"/>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29"/>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4" name="Google Shape;184;p29"/>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9"/>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30"/>
          <p:cNvSpPr txBox="1">
            <a:spLocks noGrp="1"/>
          </p:cNvSpPr>
          <p:nvPr>
            <p:ph type="body" idx="1"/>
          </p:nvPr>
        </p:nvSpPr>
        <p:spPr>
          <a:xfrm>
            <a:off x="812800" y="1600205"/>
            <a:ext cx="7213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0" name="Google Shape;190;p30"/>
          <p:cNvSpPr txBox="1">
            <a:spLocks noGrp="1"/>
          </p:cNvSpPr>
          <p:nvPr>
            <p:ph type="body" idx="2"/>
          </p:nvPr>
        </p:nvSpPr>
        <p:spPr>
          <a:xfrm>
            <a:off x="8229600" y="1600205"/>
            <a:ext cx="7213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1" name="Google Shape;191;p30"/>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0"/>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1"/>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7" name="Google Shape;197;p3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8" name="Google Shape;198;p31"/>
          <p:cNvSpPr txBox="1">
            <a:spLocks noGrp="1"/>
          </p:cNvSpPr>
          <p:nvPr>
            <p:ph type="body" idx="3"/>
          </p:nvPr>
        </p:nvSpPr>
        <p:spPr>
          <a:xfrm>
            <a:off x="6193370"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9" name="Google Shape;199;p31"/>
          <p:cNvSpPr txBox="1">
            <a:spLocks noGrp="1"/>
          </p:cNvSpPr>
          <p:nvPr>
            <p:ph type="body" idx="4"/>
          </p:nvPr>
        </p:nvSpPr>
        <p:spPr>
          <a:xfrm>
            <a:off x="6193370"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00" name="Google Shape;200;p31"/>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1"/>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1"/>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2"/>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2"/>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3"/>
          <p:cNvSpPr txBox="1">
            <a:spLocks noGrp="1"/>
          </p:cNvSpPr>
          <p:nvPr>
            <p:ph type="body" idx="1"/>
          </p:nvPr>
        </p:nvSpPr>
        <p:spPr>
          <a:xfrm>
            <a:off x="4766733" y="273055"/>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1" name="Google Shape;211;p33"/>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2" name="Google Shape;212;p33"/>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3"/>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8" name="Google Shape;218;p3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9" name="Google Shape;219;p34"/>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4"/>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4"/>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5"/>
          <p:cNvSpPr txBox="1">
            <a:spLocks noGrp="1"/>
          </p:cNvSpPr>
          <p:nvPr>
            <p:ph type="body" idx="1"/>
          </p:nvPr>
        </p:nvSpPr>
        <p:spPr>
          <a:xfrm rot="5400000">
            <a:off x="3833019" y="-1623213"/>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5" name="Google Shape;225;p35"/>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5"/>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rot="5400000">
            <a:off x="10688637" y="1371606"/>
            <a:ext cx="5851525" cy="36576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6"/>
          <p:cNvSpPr txBox="1">
            <a:spLocks noGrp="1"/>
          </p:cNvSpPr>
          <p:nvPr>
            <p:ph type="body" idx="1"/>
          </p:nvPr>
        </p:nvSpPr>
        <p:spPr>
          <a:xfrm rot="5400000">
            <a:off x="3271838" y="-2184394"/>
            <a:ext cx="5851525" cy="1076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36"/>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6"/>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240"/>
        <p:cNvGrpSpPr/>
        <p:nvPr/>
      </p:nvGrpSpPr>
      <p:grpSpPr>
        <a:xfrm>
          <a:off x="0" y="0"/>
          <a:ext cx="0" cy="0"/>
          <a:chOff x="0" y="0"/>
          <a:chExt cx="0" cy="0"/>
        </a:xfrm>
      </p:grpSpPr>
      <p:sp>
        <p:nvSpPr>
          <p:cNvPr id="241" name="Google Shape;241;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244"/>
        <p:cNvGrpSpPr/>
        <p:nvPr/>
      </p:nvGrpSpPr>
      <p:grpSpPr>
        <a:xfrm>
          <a:off x="0" y="0"/>
          <a:ext cx="0" cy="0"/>
          <a:chOff x="0" y="0"/>
          <a:chExt cx="0" cy="0"/>
        </a:xfrm>
      </p:grpSpPr>
      <p:sp>
        <p:nvSpPr>
          <p:cNvPr id="245" name="Google Shape;245;p3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39"/>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7" name="Google Shape;247;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50"/>
        <p:cNvGrpSpPr/>
        <p:nvPr/>
      </p:nvGrpSpPr>
      <p:grpSpPr>
        <a:xfrm>
          <a:off x="0" y="0"/>
          <a:ext cx="0" cy="0"/>
          <a:chOff x="0" y="0"/>
          <a:chExt cx="0" cy="0"/>
        </a:xfrm>
      </p:grpSpPr>
      <p:sp>
        <p:nvSpPr>
          <p:cNvPr id="251" name="Google Shape;251;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4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3" name="Google Shape;253;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4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4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59" name="Google Shape;259;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4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5" name="Google Shape;265;p4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6" name="Google Shape;266;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4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2" name="Google Shape;272;p4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3" name="Google Shape;273;p4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4" name="Google Shape;274;p43"/>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5" name="Google Shape;275;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4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4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86" name="Google Shape;286;p4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87" name="Google Shape;287;p4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4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4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3" name="Google Shape;293;p4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94" name="Google Shape;294;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4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0" name="Google Shape;300;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48"/>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6" name="Google Shape;306;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09600" y="1600203"/>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6197600" y="1600203"/>
            <a:ext cx="53848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6193369" y="1535113"/>
            <a:ext cx="5389033"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09602" y="273050"/>
            <a:ext cx="4011084"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766733" y="273053"/>
            <a:ext cx="6815667"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09602" y="1435103"/>
            <a:ext cx="4011084"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3"/>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40000">
              <a:srgbClr val="FDFDFD"/>
            </a:gs>
            <a:gs pos="100000">
              <a:srgbClr val="7A7A7A"/>
            </a:gs>
          </a:gsLst>
          <a:path path="circle">
            <a:fillToRect l="50000" t="50000" r="50000" b="50000"/>
          </a:path>
          <a:tileRect/>
        </a:gra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25"/>
          <p:cNvSpPr txBox="1">
            <a:spLocks noGrp="1"/>
          </p:cNvSpPr>
          <p:nvPr>
            <p:ph type="body" idx="1"/>
          </p:nvPr>
        </p:nvSpPr>
        <p:spPr>
          <a:xfrm>
            <a:off x="609600" y="1600205"/>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25"/>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5"/>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3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Google Shape;237;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hyperlink" Target="http://images.google.it/imgres?imgurl=http://www.latuapagina.it/public/archivio_foto/6102005114113.jpg&amp;imgrefurl=http://www.latuapagina.it/notizie.php?v01=cronaca&amp;v02=4217&amp;h=564&amp;w=615&amp;sz=343&amp;tbnid=fORHnzQ9DKMA5M:&amp;tbnh=122&amp;tbnw=134&amp;hl=it" TargetMode="External"/><Relationship Id="rId4" Type="http://schemas.openxmlformats.org/officeDocument/2006/relationships/image" Target="../media/image5.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B9B9"/>
        </a:solidFill>
        <a:effectLst/>
      </p:bgPr>
    </p:bg>
    <p:spTree>
      <p:nvGrpSpPr>
        <p:cNvPr id="1" name="Shape 312"/>
        <p:cNvGrpSpPr/>
        <p:nvPr/>
      </p:nvGrpSpPr>
      <p:grpSpPr>
        <a:xfrm>
          <a:off x="0" y="0"/>
          <a:ext cx="0" cy="0"/>
          <a:chOff x="0" y="0"/>
          <a:chExt cx="0" cy="0"/>
        </a:xfrm>
      </p:grpSpPr>
      <p:pic>
        <p:nvPicPr>
          <p:cNvPr id="313" name="Google Shape;313;p49" descr="LogoC_XXL.png"/>
          <p:cNvPicPr preferRelativeResize="0"/>
          <p:nvPr/>
        </p:nvPicPr>
        <p:blipFill rotWithShape="1">
          <a:blip r:embed="rId3">
            <a:alphaModFix/>
          </a:blip>
          <a:srcRect/>
          <a:stretch/>
        </p:blipFill>
        <p:spPr>
          <a:xfrm>
            <a:off x="2540000" y="762005"/>
            <a:ext cx="6908800" cy="3586777"/>
          </a:xfrm>
          <a:prstGeom prst="rect">
            <a:avLst/>
          </a:prstGeom>
          <a:noFill/>
          <a:ln>
            <a:noFill/>
          </a:ln>
        </p:spPr>
      </p:pic>
      <p:sp>
        <p:nvSpPr>
          <p:cNvPr id="314" name="Google Shape;314;p49"/>
          <p:cNvSpPr txBox="1"/>
          <p:nvPr/>
        </p:nvSpPr>
        <p:spPr>
          <a:xfrm>
            <a:off x="1422400" y="4724400"/>
            <a:ext cx="9347200" cy="1528624"/>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s-AR" sz="3200" b="1" i="0" u="none" strike="noStrike" cap="none">
                <a:solidFill>
                  <a:schemeClr val="dk1"/>
                </a:solidFill>
                <a:latin typeface="Arimo"/>
                <a:ea typeface="Arimo"/>
                <a:cs typeface="Arimo"/>
                <a:sym typeface="Arimo"/>
              </a:rPr>
              <a:t>26-28 marzo 2019</a:t>
            </a:r>
            <a:endParaRPr/>
          </a:p>
          <a:p>
            <a:pPr marL="0" marR="0" lvl="0" indent="0" algn="ctr" rtl="0">
              <a:lnSpc>
                <a:spcPct val="150000"/>
              </a:lnSpc>
              <a:spcBef>
                <a:spcPts val="0"/>
              </a:spcBef>
              <a:spcAft>
                <a:spcPts val="0"/>
              </a:spcAft>
              <a:buNone/>
            </a:pPr>
            <a:r>
              <a:rPr lang="es-AR" sz="3200" b="1" i="0" u="none" strike="noStrike" cap="none">
                <a:solidFill>
                  <a:schemeClr val="dk1"/>
                </a:solidFill>
                <a:latin typeface="Arimo"/>
                <a:ea typeface="Arimo"/>
                <a:cs typeface="Arimo"/>
                <a:sym typeface="Arimo"/>
              </a:rPr>
              <a:t>Buenos Aires, Argentina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sz="1000">
                <a:solidFill>
                  <a:srgbClr val="FFFFFF"/>
                </a:solidFill>
              </a:rPr>
              <a:t>10</a:t>
            </a:fld>
            <a:endParaRPr sz="1000">
              <a:solidFill>
                <a:srgbClr val="FFFFFF"/>
              </a:solidFill>
            </a:endParaRPr>
          </a:p>
        </p:txBody>
      </p:sp>
      <p:sp>
        <p:nvSpPr>
          <p:cNvPr id="397" name="Google Shape;397;p58"/>
          <p:cNvSpPr txBox="1"/>
          <p:nvPr/>
        </p:nvSpPr>
        <p:spPr>
          <a:xfrm>
            <a:off x="3491680" y="1468818"/>
            <a:ext cx="8448939" cy="766364"/>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s-AR" sz="1800">
                <a:solidFill>
                  <a:schemeClr val="dk1"/>
                </a:solidFill>
                <a:latin typeface="Calibri"/>
                <a:ea typeface="Calibri"/>
                <a:cs typeface="Calibri"/>
                <a:sym typeface="Calibri"/>
              </a:rPr>
              <a:t>Organización criminal con fines de fabricación de marcas falsificadas (Art. 473 Cpp) y el comercio de productos de marca falso (Art. 474 Cpp)</a:t>
            </a:r>
            <a:endParaRPr/>
          </a:p>
          <a:p>
            <a:pPr marL="0" marR="0" lvl="0" indent="0" algn="just" rtl="0">
              <a:lnSpc>
                <a:spcPct val="80000"/>
              </a:lnSpc>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58"/>
          <p:cNvSpPr txBox="1"/>
          <p:nvPr/>
        </p:nvSpPr>
        <p:spPr>
          <a:xfrm>
            <a:off x="3491680" y="3299578"/>
            <a:ext cx="7680853" cy="323165"/>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None/>
            </a:pPr>
            <a:r>
              <a:rPr lang="es-AR" sz="1800">
                <a:solidFill>
                  <a:schemeClr val="dk1"/>
                </a:solidFill>
                <a:latin typeface="Calibri"/>
                <a:ea typeface="Calibri"/>
                <a:cs typeface="Calibri"/>
                <a:sym typeface="Calibri"/>
              </a:rPr>
              <a:t>Organización criminal finalizada en delitos de pornografía infantil. </a:t>
            </a:r>
            <a:endParaRPr/>
          </a:p>
        </p:txBody>
      </p:sp>
      <p:sp>
        <p:nvSpPr>
          <p:cNvPr id="399" name="Google Shape;399;p58"/>
          <p:cNvSpPr txBox="1"/>
          <p:nvPr/>
        </p:nvSpPr>
        <p:spPr>
          <a:xfrm>
            <a:off x="2456150" y="188640"/>
            <a:ext cx="9304484" cy="43204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342900" marR="0" lvl="0" indent="-342900" algn="l" rtl="0">
              <a:spcBef>
                <a:spcPts val="0"/>
              </a:spcBef>
              <a:spcAft>
                <a:spcPts val="0"/>
              </a:spcAft>
              <a:buClr>
                <a:srgbClr val="FFFFFF"/>
              </a:buClr>
              <a:buSzPts val="2000"/>
              <a:buFont typeface="Calibri"/>
              <a:buNone/>
            </a:pPr>
            <a:r>
              <a:rPr lang="es-AR" sz="2000" i="1">
                <a:solidFill>
                  <a:srgbClr val="FFFFFF"/>
                </a:solidFill>
                <a:latin typeface="Calibri"/>
                <a:ea typeface="Calibri"/>
                <a:cs typeface="Calibri"/>
                <a:sym typeface="Calibri"/>
              </a:rPr>
              <a:t>Dirección Nacional Antimafia y Antiterrorismo</a:t>
            </a:r>
            <a:endParaRPr/>
          </a:p>
        </p:txBody>
      </p:sp>
      <p:pic>
        <p:nvPicPr>
          <p:cNvPr id="400" name="Google Shape;400;p58"/>
          <p:cNvPicPr preferRelativeResize="0"/>
          <p:nvPr/>
        </p:nvPicPr>
        <p:blipFill rotWithShape="1">
          <a:blip r:embed="rId3">
            <a:alphaModFix/>
          </a:blip>
          <a:srcRect/>
          <a:stretch/>
        </p:blipFill>
        <p:spPr>
          <a:xfrm>
            <a:off x="1390927" y="218847"/>
            <a:ext cx="680927" cy="576064"/>
          </a:xfrm>
          <a:prstGeom prst="rect">
            <a:avLst/>
          </a:prstGeom>
          <a:noFill/>
          <a:ln>
            <a:noFill/>
          </a:ln>
        </p:spPr>
      </p:pic>
      <p:cxnSp>
        <p:nvCxnSpPr>
          <p:cNvPr id="401" name="Google Shape;401;p58"/>
          <p:cNvCxnSpPr/>
          <p:nvPr/>
        </p:nvCxnSpPr>
        <p:spPr>
          <a:xfrm>
            <a:off x="335360" y="908720"/>
            <a:ext cx="11425269" cy="0"/>
          </a:xfrm>
          <a:prstGeom prst="straightConnector1">
            <a:avLst/>
          </a:prstGeom>
          <a:solidFill>
            <a:schemeClr val="accent1"/>
          </a:solidFill>
          <a:ln w="12700" cap="flat" cmpd="sng">
            <a:solidFill>
              <a:schemeClr val="dk1"/>
            </a:solidFill>
            <a:prstDash val="solid"/>
            <a:round/>
            <a:headEnd type="none" w="sm" len="sm"/>
            <a:tailEnd type="none" w="sm" len="sm"/>
          </a:ln>
        </p:spPr>
      </p:cxnSp>
      <p:pic>
        <p:nvPicPr>
          <p:cNvPr id="402" name="Google Shape;402;p58"/>
          <p:cNvPicPr preferRelativeResize="0"/>
          <p:nvPr/>
        </p:nvPicPr>
        <p:blipFill rotWithShape="1">
          <a:blip r:embed="rId4">
            <a:alphaModFix/>
          </a:blip>
          <a:srcRect/>
          <a:stretch/>
        </p:blipFill>
        <p:spPr>
          <a:xfrm>
            <a:off x="1111712" y="1803956"/>
            <a:ext cx="2048933" cy="865188"/>
          </a:xfrm>
          <a:prstGeom prst="rect">
            <a:avLst/>
          </a:prstGeom>
          <a:noFill/>
          <a:ln>
            <a:noFill/>
          </a:ln>
        </p:spPr>
      </p:pic>
      <p:grpSp>
        <p:nvGrpSpPr>
          <p:cNvPr id="403" name="Google Shape;403;p58"/>
          <p:cNvGrpSpPr/>
          <p:nvPr/>
        </p:nvGrpSpPr>
        <p:grpSpPr>
          <a:xfrm>
            <a:off x="1237599" y="3281218"/>
            <a:ext cx="1919816" cy="854075"/>
            <a:chOff x="780" y="2990"/>
            <a:chExt cx="864" cy="622"/>
          </a:xfrm>
        </p:grpSpPr>
        <p:pic>
          <p:nvPicPr>
            <p:cNvPr id="404" name="Google Shape;404;p58" descr="news_2000_09"/>
            <p:cNvPicPr preferRelativeResize="0"/>
            <p:nvPr/>
          </p:nvPicPr>
          <p:blipFill rotWithShape="1">
            <a:blip r:embed="rId5">
              <a:alphaModFix/>
            </a:blip>
            <a:srcRect/>
            <a:stretch/>
          </p:blipFill>
          <p:spPr>
            <a:xfrm>
              <a:off x="780" y="2990"/>
              <a:ext cx="864" cy="622"/>
            </a:xfrm>
            <a:prstGeom prst="rect">
              <a:avLst/>
            </a:prstGeom>
            <a:noFill/>
            <a:ln>
              <a:noFill/>
            </a:ln>
          </p:spPr>
        </p:pic>
        <p:sp>
          <p:nvSpPr>
            <p:cNvPr id="405" name="Google Shape;405;p58"/>
            <p:cNvSpPr/>
            <p:nvPr/>
          </p:nvSpPr>
          <p:spPr>
            <a:xfrm>
              <a:off x="1212" y="3232"/>
              <a:ext cx="144" cy="194"/>
            </a:xfrm>
            <a:prstGeom prst="ellipse">
              <a:avLst/>
            </a:prstGeom>
            <a:solidFill>
              <a:schemeClr val="dk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Times New Roman"/>
                <a:buNone/>
              </a:pPr>
              <a:endParaRPr sz="2000">
                <a:solidFill>
                  <a:schemeClr val="dk1"/>
                </a:solidFill>
                <a:latin typeface="Times New Roman"/>
                <a:ea typeface="Times New Roman"/>
                <a:cs typeface="Times New Roman"/>
                <a:sym typeface="Times New Roman"/>
              </a:endParaRPr>
            </a:p>
          </p:txBody>
        </p:sp>
        <p:sp>
          <p:nvSpPr>
            <p:cNvPr id="406" name="Google Shape;406;p58"/>
            <p:cNvSpPr/>
            <p:nvPr/>
          </p:nvSpPr>
          <p:spPr>
            <a:xfrm>
              <a:off x="1020" y="3135"/>
              <a:ext cx="144" cy="194"/>
            </a:xfrm>
            <a:prstGeom prst="ellipse">
              <a:avLst/>
            </a:prstGeom>
            <a:solidFill>
              <a:schemeClr val="dk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Times New Roman"/>
                <a:buNone/>
              </a:pPr>
              <a:endParaRPr sz="2000">
                <a:solidFill>
                  <a:schemeClr val="dk1"/>
                </a:solidFill>
                <a:latin typeface="Times New Roman"/>
                <a:ea typeface="Times New Roman"/>
                <a:cs typeface="Times New Roman"/>
                <a:sym typeface="Times New Roman"/>
              </a:endParaRPr>
            </a:p>
          </p:txBody>
        </p:sp>
        <p:sp>
          <p:nvSpPr>
            <p:cNvPr id="407" name="Google Shape;407;p58"/>
            <p:cNvSpPr/>
            <p:nvPr/>
          </p:nvSpPr>
          <p:spPr>
            <a:xfrm>
              <a:off x="828" y="3135"/>
              <a:ext cx="192" cy="243"/>
            </a:xfrm>
            <a:prstGeom prst="ellipse">
              <a:avLst/>
            </a:prstGeom>
            <a:solidFill>
              <a:schemeClr val="dk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Times New Roman"/>
                <a:buNone/>
              </a:pPr>
              <a:endParaRPr sz="2000">
                <a:solidFill>
                  <a:schemeClr val="dk1"/>
                </a:solidFill>
                <a:latin typeface="Times New Roman"/>
                <a:ea typeface="Times New Roman"/>
                <a:cs typeface="Times New Roman"/>
                <a:sym typeface="Times New Roman"/>
              </a:endParaRPr>
            </a:p>
          </p:txBody>
        </p:sp>
        <p:sp>
          <p:nvSpPr>
            <p:cNvPr id="408" name="Google Shape;408;p58"/>
            <p:cNvSpPr/>
            <p:nvPr/>
          </p:nvSpPr>
          <p:spPr>
            <a:xfrm>
              <a:off x="1404" y="3135"/>
              <a:ext cx="144" cy="194"/>
            </a:xfrm>
            <a:prstGeom prst="ellipse">
              <a:avLst/>
            </a:prstGeom>
            <a:solidFill>
              <a:schemeClr val="dk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Times New Roman"/>
                <a:buNone/>
              </a:pPr>
              <a:endParaRPr sz="2000">
                <a:solidFill>
                  <a:schemeClr val="dk1"/>
                </a:solidFill>
                <a:latin typeface="Times New Roman"/>
                <a:ea typeface="Times New Roman"/>
                <a:cs typeface="Times New Roman"/>
                <a:sym typeface="Times New Roman"/>
              </a:endParaRPr>
            </a:p>
          </p:txBody>
        </p:sp>
        <p:sp>
          <p:nvSpPr>
            <p:cNvPr id="409" name="Google Shape;409;p58"/>
            <p:cNvSpPr/>
            <p:nvPr/>
          </p:nvSpPr>
          <p:spPr>
            <a:xfrm>
              <a:off x="1254" y="3031"/>
              <a:ext cx="96" cy="146"/>
            </a:xfrm>
            <a:prstGeom prst="ellipse">
              <a:avLst/>
            </a:prstGeom>
            <a:solidFill>
              <a:schemeClr val="dk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2000"/>
                <a:buFont typeface="Times New Roman"/>
                <a:buNone/>
              </a:pPr>
              <a:endParaRPr sz="2000">
                <a:solidFill>
                  <a:schemeClr val="dk1"/>
                </a:solidFill>
                <a:latin typeface="Times New Roman"/>
                <a:ea typeface="Times New Roman"/>
                <a:cs typeface="Times New Roman"/>
                <a:sym typeface="Times New Roman"/>
              </a:endParaRPr>
            </a:p>
          </p:txBody>
        </p:sp>
      </p:grpSp>
      <p:sp>
        <p:nvSpPr>
          <p:cNvPr id="410" name="Google Shape;410;p58"/>
          <p:cNvSpPr/>
          <p:nvPr/>
        </p:nvSpPr>
        <p:spPr>
          <a:xfrm>
            <a:off x="3491680" y="4822049"/>
            <a:ext cx="7272469" cy="541046"/>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None/>
            </a:pPr>
            <a:r>
              <a:rPr lang="es-AR" sz="1800">
                <a:solidFill>
                  <a:schemeClr val="dk1"/>
                </a:solidFill>
                <a:latin typeface="Calibri"/>
                <a:ea typeface="Calibri"/>
                <a:cs typeface="Calibri"/>
                <a:sym typeface="Calibri"/>
              </a:rPr>
              <a:t>Delitos cometidos con el llamado Método Mafioso o actividades que facilitan las organizaciones criminales.</a:t>
            </a:r>
            <a:endParaRPr sz="1800">
              <a:solidFill>
                <a:schemeClr val="dk1"/>
              </a:solidFill>
              <a:latin typeface="Calibri"/>
              <a:ea typeface="Calibri"/>
              <a:cs typeface="Calibri"/>
              <a:sym typeface="Calibri"/>
            </a:endParaRPr>
          </a:p>
        </p:txBody>
      </p:sp>
      <p:pic>
        <p:nvPicPr>
          <p:cNvPr id="411" name="Google Shape;411;p58" descr="http://www.ilfattonisseno.it/wp-content/uploads/2011/08/omicidio_agguato.jpg"/>
          <p:cNvPicPr preferRelativeResize="0"/>
          <p:nvPr/>
        </p:nvPicPr>
        <p:blipFill rotWithShape="1">
          <a:blip r:embed="rId6">
            <a:alphaModFix/>
          </a:blip>
          <a:srcRect/>
          <a:stretch/>
        </p:blipFill>
        <p:spPr>
          <a:xfrm>
            <a:off x="1237599" y="4822051"/>
            <a:ext cx="1951304" cy="976871"/>
          </a:xfrm>
          <a:prstGeom prst="rect">
            <a:avLst/>
          </a:prstGeom>
          <a:noFill/>
          <a:ln>
            <a:noFill/>
          </a:ln>
        </p:spPr>
      </p:pic>
      <p:sp>
        <p:nvSpPr>
          <p:cNvPr id="412" name="Google Shape;412;p58"/>
          <p:cNvSpPr txBox="1"/>
          <p:nvPr/>
        </p:nvSpPr>
        <p:spPr>
          <a:xfrm>
            <a:off x="623393" y="1268760"/>
            <a:ext cx="91264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000">
                <a:solidFill>
                  <a:schemeClr val="dk1"/>
                </a:solidFill>
                <a:latin typeface="Calibri"/>
                <a:ea typeface="Calibri"/>
                <a:cs typeface="Calibri"/>
                <a:sym typeface="Calibri"/>
              </a:rPr>
              <a:t>........ </a:t>
            </a:r>
            <a:r>
              <a:rPr lang="es-AR" sz="1800" i="1">
                <a:solidFill>
                  <a:schemeClr val="dk1"/>
                </a:solidFill>
                <a:latin typeface="Calibri"/>
                <a:ea typeface="Calibri"/>
                <a:cs typeface="Calibri"/>
                <a:sym typeface="Calibri"/>
              </a:rPr>
              <a:t>y</a:t>
            </a:r>
            <a:endParaRPr sz="1800" i="1">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9"/>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FFFFFF"/>
              </a:buClr>
              <a:buSzPts val="1000"/>
              <a:buFont typeface="Times New Roman"/>
              <a:buNone/>
            </a:pPr>
            <a:fld id="{00000000-1234-1234-1234-123412341234}" type="slidenum">
              <a:rPr lang="es-AR" sz="1000" i="1">
                <a:solidFill>
                  <a:srgbClr val="FFFFFF"/>
                </a:solidFill>
                <a:latin typeface="Times New Roman"/>
                <a:ea typeface="Times New Roman"/>
                <a:cs typeface="Times New Roman"/>
                <a:sym typeface="Times New Roman"/>
              </a:rPr>
              <a:t>11</a:t>
            </a:fld>
            <a:endParaRPr sz="1000" i="1">
              <a:solidFill>
                <a:srgbClr val="FFFFFF"/>
              </a:solidFill>
              <a:latin typeface="Times New Roman"/>
              <a:ea typeface="Times New Roman"/>
              <a:cs typeface="Times New Roman"/>
              <a:sym typeface="Times New Roman"/>
            </a:endParaRPr>
          </a:p>
        </p:txBody>
      </p:sp>
      <p:sp>
        <p:nvSpPr>
          <p:cNvPr id="418" name="Google Shape;418;p59"/>
          <p:cNvSpPr/>
          <p:nvPr/>
        </p:nvSpPr>
        <p:spPr>
          <a:xfrm>
            <a:off x="1136735" y="1371851"/>
            <a:ext cx="10733468" cy="101630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dk1"/>
              </a:buClr>
              <a:buSzPts val="2000"/>
              <a:buFont typeface="Times New Roman"/>
              <a:buNone/>
            </a:pPr>
            <a:br>
              <a:rPr lang="es-AR" sz="2000">
                <a:solidFill>
                  <a:schemeClr val="dk1"/>
                </a:solidFill>
                <a:latin typeface="Times New Roman"/>
                <a:ea typeface="Times New Roman"/>
                <a:cs typeface="Times New Roman"/>
                <a:sym typeface="Times New Roman"/>
              </a:rPr>
            </a:br>
            <a:r>
              <a:rPr lang="es-AR" sz="2000">
                <a:solidFill>
                  <a:schemeClr val="dk1"/>
                </a:solidFill>
                <a:latin typeface="Times New Roman"/>
                <a:ea typeface="Times New Roman"/>
                <a:cs typeface="Times New Roman"/>
                <a:sym typeface="Times New Roman"/>
              </a:rPr>
              <a:t>En este párrafo se describen los delitos cometidos (o intentados) relacionados con el terrorismo en el Código Penal italiano, como:</a:t>
            </a:r>
            <a:endParaRPr sz="2000">
              <a:solidFill>
                <a:schemeClr val="dk1"/>
              </a:solidFill>
              <a:latin typeface="Times New Roman"/>
              <a:ea typeface="Times New Roman"/>
              <a:cs typeface="Times New Roman"/>
              <a:sym typeface="Times New Roman"/>
            </a:endParaRPr>
          </a:p>
        </p:txBody>
      </p:sp>
      <p:sp>
        <p:nvSpPr>
          <p:cNvPr id="419" name="Google Shape;419;p59"/>
          <p:cNvSpPr/>
          <p:nvPr/>
        </p:nvSpPr>
        <p:spPr>
          <a:xfrm>
            <a:off x="1136735" y="1186904"/>
            <a:ext cx="11176000" cy="369888"/>
          </a:xfrm>
          <a:prstGeom prst="rect">
            <a:avLst/>
          </a:prstGeom>
          <a:noFill/>
          <a:ln>
            <a:noFill/>
          </a:ln>
        </p:spPr>
        <p:txBody>
          <a:bodyPr spcFirstLastPara="1" wrap="square" lIns="92075" tIns="46025" rIns="92075" bIns="46025" anchor="t" anchorCtr="0">
            <a:noAutofit/>
          </a:bodyPr>
          <a:lstStyle/>
          <a:p>
            <a:pPr marL="0" marR="0" lvl="0" indent="0" algn="just" rtl="0">
              <a:spcBef>
                <a:spcPts val="0"/>
              </a:spcBef>
              <a:spcAft>
                <a:spcPts val="0"/>
              </a:spcAft>
              <a:buClr>
                <a:schemeClr val="dk1"/>
              </a:buClr>
              <a:buSzPts val="1800"/>
              <a:buFont typeface="Times New Roman"/>
              <a:buNone/>
            </a:pPr>
            <a:r>
              <a:rPr lang="es-AR" sz="1800" i="1">
                <a:solidFill>
                  <a:schemeClr val="dk1"/>
                </a:solidFill>
                <a:latin typeface="Times New Roman"/>
                <a:ea typeface="Times New Roman"/>
                <a:cs typeface="Times New Roman"/>
                <a:sym typeface="Times New Roman"/>
              </a:rPr>
              <a:t>… </a:t>
            </a:r>
            <a:r>
              <a:rPr lang="es-AR" sz="1800" b="1">
                <a:solidFill>
                  <a:schemeClr val="dk1"/>
                </a:solidFill>
                <a:latin typeface="Times New Roman"/>
                <a:ea typeface="Times New Roman"/>
                <a:cs typeface="Times New Roman"/>
                <a:sym typeface="Times New Roman"/>
              </a:rPr>
              <a:t>Art.51 par. </a:t>
            </a:r>
            <a:r>
              <a:rPr lang="es-AR" sz="1800" b="1" i="1">
                <a:solidFill>
                  <a:schemeClr val="dk1"/>
                </a:solidFill>
                <a:latin typeface="Times New Roman"/>
                <a:ea typeface="Times New Roman"/>
                <a:cs typeface="Times New Roman"/>
                <a:sym typeface="Times New Roman"/>
              </a:rPr>
              <a:t>3-quater</a:t>
            </a:r>
            <a:r>
              <a:rPr lang="es-AR" sz="1800" b="1">
                <a:solidFill>
                  <a:schemeClr val="dk1"/>
                </a:solidFill>
                <a:latin typeface="Times New Roman"/>
                <a:ea typeface="Times New Roman"/>
                <a:cs typeface="Times New Roman"/>
                <a:sym typeface="Times New Roman"/>
              </a:rPr>
              <a:t> Codigo penal italiano</a:t>
            </a:r>
            <a:endParaRPr sz="1800" b="1">
              <a:solidFill>
                <a:schemeClr val="dk1"/>
              </a:solidFill>
              <a:latin typeface="Times New Roman"/>
              <a:ea typeface="Times New Roman"/>
              <a:cs typeface="Times New Roman"/>
              <a:sym typeface="Times New Roman"/>
            </a:endParaRPr>
          </a:p>
        </p:txBody>
      </p:sp>
      <p:sp>
        <p:nvSpPr>
          <p:cNvPr id="420" name="Google Shape;420;p59"/>
          <p:cNvSpPr txBox="1"/>
          <p:nvPr/>
        </p:nvSpPr>
        <p:spPr>
          <a:xfrm>
            <a:off x="4818553" y="2936125"/>
            <a:ext cx="6191955" cy="270843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AR" sz="1700">
                <a:solidFill>
                  <a:schemeClr val="dk1"/>
                </a:solidFill>
                <a:latin typeface="Calibri"/>
                <a:ea typeface="Calibri"/>
                <a:cs typeface="Calibri"/>
                <a:sym typeface="Calibri"/>
              </a:rPr>
              <a:t>Asistencia o facilitación en actos de terrorismo,</a:t>
            </a:r>
            <a:endParaRPr/>
          </a:p>
          <a:p>
            <a:pPr marL="0" marR="0" lvl="0" indent="0" algn="just" rtl="0">
              <a:spcBef>
                <a:spcPts val="0"/>
              </a:spcBef>
              <a:spcAft>
                <a:spcPts val="0"/>
              </a:spcAft>
              <a:buNone/>
            </a:pPr>
            <a:r>
              <a:rPr lang="es-AR" sz="1700">
                <a:solidFill>
                  <a:schemeClr val="dk1"/>
                </a:solidFill>
                <a:latin typeface="Calibri"/>
                <a:ea typeface="Calibri"/>
                <a:cs typeface="Calibri"/>
                <a:sym typeface="Calibri"/>
              </a:rPr>
              <a:t>Reclutamiento para grupos terroristas, </a:t>
            </a:r>
            <a:endParaRPr/>
          </a:p>
          <a:p>
            <a:pPr marL="0" marR="0" lvl="0" indent="0" algn="just" rtl="0">
              <a:spcBef>
                <a:spcPts val="0"/>
              </a:spcBef>
              <a:spcAft>
                <a:spcPts val="0"/>
              </a:spcAft>
              <a:buNone/>
            </a:pPr>
            <a:r>
              <a:rPr lang="es-AR" sz="1700">
                <a:solidFill>
                  <a:schemeClr val="dk1"/>
                </a:solidFill>
                <a:latin typeface="Calibri"/>
                <a:ea typeface="Calibri"/>
                <a:cs typeface="Calibri"/>
                <a:sym typeface="Calibri"/>
              </a:rPr>
              <a:t>Capacitación para el terrorismo,</a:t>
            </a:r>
            <a:endParaRPr/>
          </a:p>
          <a:p>
            <a:pPr marL="0" marR="0" lvl="0" indent="0" algn="just" rtl="0">
              <a:spcBef>
                <a:spcPts val="0"/>
              </a:spcBef>
              <a:spcAft>
                <a:spcPts val="0"/>
              </a:spcAft>
              <a:buNone/>
            </a:pPr>
            <a:r>
              <a:rPr lang="es-AR" sz="1700">
                <a:solidFill>
                  <a:schemeClr val="dk1"/>
                </a:solidFill>
                <a:latin typeface="Calibri"/>
                <a:ea typeface="Calibri"/>
                <a:cs typeface="Calibri"/>
                <a:sym typeface="Calibri"/>
              </a:rPr>
              <a:t>Incitación a cometer un delito terrorista, </a:t>
            </a:r>
            <a:endParaRPr sz="1700">
              <a:solidFill>
                <a:schemeClr val="dk1"/>
              </a:solidFill>
              <a:latin typeface="Calibri"/>
              <a:ea typeface="Calibri"/>
              <a:cs typeface="Calibri"/>
              <a:sym typeface="Calibri"/>
            </a:endParaRPr>
          </a:p>
          <a:p>
            <a:pPr marL="0" marR="0" lvl="0" indent="0" algn="just" rtl="0">
              <a:spcBef>
                <a:spcPts val="0"/>
              </a:spcBef>
              <a:spcAft>
                <a:spcPts val="0"/>
              </a:spcAft>
              <a:buNone/>
            </a:pPr>
            <a:r>
              <a:rPr lang="es-AR" sz="1700">
                <a:solidFill>
                  <a:schemeClr val="dk1"/>
                </a:solidFill>
                <a:latin typeface="Calibri"/>
                <a:ea typeface="Calibri"/>
                <a:cs typeface="Calibri"/>
                <a:sym typeface="Calibri"/>
              </a:rPr>
              <a:t>Ocultamiento de noticias/denuncias relacionados a grupos terroristas, </a:t>
            </a:r>
            <a:endParaRPr sz="1700">
              <a:solidFill>
                <a:schemeClr val="dk1"/>
              </a:solidFill>
              <a:latin typeface="Calibri"/>
              <a:ea typeface="Calibri"/>
              <a:cs typeface="Calibri"/>
              <a:sym typeface="Calibri"/>
            </a:endParaRPr>
          </a:p>
          <a:p>
            <a:pPr marL="0" marR="0" lvl="0" indent="0" algn="just" rtl="0">
              <a:spcBef>
                <a:spcPts val="0"/>
              </a:spcBef>
              <a:spcAft>
                <a:spcPts val="0"/>
              </a:spcAft>
              <a:buNone/>
            </a:pPr>
            <a:r>
              <a:rPr lang="es-AR" sz="1700">
                <a:solidFill>
                  <a:schemeClr val="dk1"/>
                </a:solidFill>
                <a:latin typeface="Calibri"/>
                <a:ea typeface="Calibri"/>
                <a:cs typeface="Calibri"/>
                <a:sym typeface="Calibri"/>
              </a:rPr>
              <a:t>Organización y participación en un grupo terrorista,</a:t>
            </a:r>
            <a:endParaRPr/>
          </a:p>
          <a:p>
            <a:pPr marL="0" marR="0" lvl="0" indent="0" algn="just" rtl="0">
              <a:spcBef>
                <a:spcPts val="0"/>
              </a:spcBef>
              <a:spcAft>
                <a:spcPts val="0"/>
              </a:spcAft>
              <a:buNone/>
            </a:pPr>
            <a:r>
              <a:rPr lang="es-AR" sz="1700">
                <a:solidFill>
                  <a:schemeClr val="dk1"/>
                </a:solidFill>
                <a:latin typeface="Calibri"/>
                <a:ea typeface="Calibri"/>
                <a:cs typeface="Calibri"/>
                <a:sym typeface="Calibri"/>
              </a:rPr>
              <a:t>Preparación de delitos terroristas o delitos contra el orden constitucional y la seguridad del país, </a:t>
            </a:r>
            <a:endParaRPr sz="1700">
              <a:solidFill>
                <a:schemeClr val="dk1"/>
              </a:solidFill>
              <a:latin typeface="Calibri"/>
              <a:ea typeface="Calibri"/>
              <a:cs typeface="Calibri"/>
              <a:sym typeface="Calibri"/>
            </a:endParaRPr>
          </a:p>
          <a:p>
            <a:pPr marL="0" marR="0" lvl="0" indent="0" algn="just" rtl="0">
              <a:spcBef>
                <a:spcPts val="0"/>
              </a:spcBef>
              <a:spcAft>
                <a:spcPts val="0"/>
              </a:spcAft>
              <a:buNone/>
            </a:pPr>
            <a:r>
              <a:rPr lang="es-AR" sz="1700">
                <a:solidFill>
                  <a:schemeClr val="dk1"/>
                </a:solidFill>
                <a:latin typeface="Calibri"/>
                <a:ea typeface="Calibri"/>
                <a:cs typeface="Calibri"/>
                <a:sym typeface="Calibri"/>
              </a:rPr>
              <a:t>las actividades de eversión, etc.</a:t>
            </a:r>
            <a:endParaRPr sz="1700">
              <a:solidFill>
                <a:schemeClr val="dk1"/>
              </a:solidFill>
              <a:latin typeface="Calibri"/>
              <a:ea typeface="Calibri"/>
              <a:cs typeface="Calibri"/>
              <a:sym typeface="Calibri"/>
            </a:endParaRPr>
          </a:p>
        </p:txBody>
      </p:sp>
      <p:cxnSp>
        <p:nvCxnSpPr>
          <p:cNvPr id="421" name="Google Shape;421;p59"/>
          <p:cNvCxnSpPr/>
          <p:nvPr/>
        </p:nvCxnSpPr>
        <p:spPr>
          <a:xfrm>
            <a:off x="335360" y="908720"/>
            <a:ext cx="11425269" cy="0"/>
          </a:xfrm>
          <a:prstGeom prst="straightConnector1">
            <a:avLst/>
          </a:prstGeom>
          <a:solidFill>
            <a:schemeClr val="accent1"/>
          </a:solidFill>
          <a:ln w="12700" cap="flat" cmpd="sng">
            <a:solidFill>
              <a:schemeClr val="dk1"/>
            </a:solidFill>
            <a:prstDash val="solid"/>
            <a:round/>
            <a:headEnd type="none" w="sm" len="sm"/>
            <a:tailEnd type="none" w="sm" len="sm"/>
          </a:ln>
          <a:effectLst>
            <a:outerShdw blurRad="50800" dist="38100" dir="18900000" algn="bl" rotWithShape="0">
              <a:srgbClr val="000000">
                <a:alpha val="40000"/>
              </a:srgbClr>
            </a:outerShdw>
          </a:effectLst>
        </p:spPr>
      </p:cxnSp>
      <p:pic>
        <p:nvPicPr>
          <p:cNvPr id="422" name="Google Shape;422;p59" descr="http://archivio.panorama.it/images/foto/scontri5/701061-1/scontri5_h_partb.jpg"/>
          <p:cNvPicPr preferRelativeResize="0"/>
          <p:nvPr/>
        </p:nvPicPr>
        <p:blipFill rotWithShape="1">
          <a:blip r:embed="rId3">
            <a:alphaModFix/>
          </a:blip>
          <a:srcRect/>
          <a:stretch/>
        </p:blipFill>
        <p:spPr>
          <a:xfrm>
            <a:off x="1272619" y="2420889"/>
            <a:ext cx="3066471" cy="1584176"/>
          </a:xfrm>
          <a:prstGeom prst="rect">
            <a:avLst/>
          </a:prstGeom>
          <a:noFill/>
          <a:ln>
            <a:noFill/>
          </a:ln>
        </p:spPr>
      </p:pic>
      <p:pic>
        <p:nvPicPr>
          <p:cNvPr id="423" name="Google Shape;423;p59"/>
          <p:cNvPicPr preferRelativeResize="0"/>
          <p:nvPr/>
        </p:nvPicPr>
        <p:blipFill rotWithShape="1">
          <a:blip r:embed="rId4">
            <a:alphaModFix/>
          </a:blip>
          <a:srcRect/>
          <a:stretch/>
        </p:blipFill>
        <p:spPr>
          <a:xfrm>
            <a:off x="1272619" y="4265143"/>
            <a:ext cx="3066471" cy="17247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0"/>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1000"/>
              <a:buFont typeface="Times New Roman"/>
              <a:buNone/>
            </a:pPr>
            <a:fld id="{00000000-1234-1234-1234-123412341234}" type="slidenum">
              <a:rPr lang="es-AR" sz="1000" i="1">
                <a:solidFill>
                  <a:schemeClr val="dk1"/>
                </a:solidFill>
                <a:latin typeface="Times New Roman"/>
                <a:ea typeface="Times New Roman"/>
                <a:cs typeface="Times New Roman"/>
                <a:sym typeface="Times New Roman"/>
              </a:rPr>
              <a:t>12</a:t>
            </a:fld>
            <a:endParaRPr sz="1000" i="1">
              <a:solidFill>
                <a:schemeClr val="dk1"/>
              </a:solidFill>
              <a:latin typeface="Times New Roman"/>
              <a:ea typeface="Times New Roman"/>
              <a:cs typeface="Times New Roman"/>
              <a:sym typeface="Times New Roman"/>
            </a:endParaRPr>
          </a:p>
        </p:txBody>
      </p:sp>
      <p:sp>
        <p:nvSpPr>
          <p:cNvPr id="429" name="Google Shape;429;p60"/>
          <p:cNvSpPr/>
          <p:nvPr/>
        </p:nvSpPr>
        <p:spPr>
          <a:xfrm rot="10800000" flipH="1">
            <a:off x="1687398" y="2905139"/>
            <a:ext cx="8493551" cy="3495661"/>
          </a:xfrm>
          <a:custGeom>
            <a:avLst/>
            <a:gdLst/>
            <a:ahLst/>
            <a:cxnLst/>
            <a:rect l="l" t="t" r="r" b="b"/>
            <a:pathLst>
              <a:path w="21600" h="21600" extrusionOk="0">
                <a:moveTo>
                  <a:pt x="0" y="0"/>
                </a:moveTo>
                <a:lnTo>
                  <a:pt x="6498" y="21600"/>
                </a:lnTo>
                <a:lnTo>
                  <a:pt x="15102" y="21600"/>
                </a:lnTo>
                <a:lnTo>
                  <a:pt x="21600" y="0"/>
                </a:lnTo>
                <a:lnTo>
                  <a:pt x="0" y="0"/>
                </a:lnTo>
                <a:close/>
              </a:path>
            </a:pathLst>
          </a:custGeom>
          <a:solidFill>
            <a:srgbClr val="FCFEB9"/>
          </a:solidFill>
          <a:ln w="12700" cap="flat" cmpd="sng">
            <a:solidFill>
              <a:srgbClr val="FCFEB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0"/>
          <p:cNvSpPr txBox="1"/>
          <p:nvPr/>
        </p:nvSpPr>
        <p:spPr>
          <a:xfrm flipH="1">
            <a:off x="1687375" y="2905125"/>
            <a:ext cx="8493551" cy="349566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431" name="Google Shape;431;p60"/>
          <p:cNvSpPr/>
          <p:nvPr/>
        </p:nvSpPr>
        <p:spPr>
          <a:xfrm>
            <a:off x="697408" y="892977"/>
            <a:ext cx="10871200" cy="1247137"/>
          </a:xfrm>
          <a:prstGeom prst="rect">
            <a:avLst/>
          </a:prstGeom>
          <a:noFill/>
          <a:ln>
            <a:noFill/>
          </a:ln>
        </p:spPr>
        <p:txBody>
          <a:bodyPr spcFirstLastPara="1" wrap="square" lIns="92075" tIns="46025" rIns="92075" bIns="46025" anchor="t" anchorCtr="0">
            <a:noAutofit/>
          </a:bodyPr>
          <a:lstStyle/>
          <a:p>
            <a:pPr marL="0" marR="0" lvl="0" indent="0" algn="just" rtl="0">
              <a:spcBef>
                <a:spcPts val="0"/>
              </a:spcBef>
              <a:spcAft>
                <a:spcPts val="0"/>
              </a:spcAft>
              <a:buClr>
                <a:schemeClr val="dk1"/>
              </a:buClr>
              <a:buSzPts val="1500"/>
              <a:buFont typeface="Times New Roman"/>
              <a:buNone/>
            </a:pPr>
            <a:r>
              <a:rPr lang="es-AR" sz="1500">
                <a:solidFill>
                  <a:schemeClr val="dk1"/>
                </a:solidFill>
                <a:latin typeface="Times New Roman"/>
                <a:ea typeface="Times New Roman"/>
                <a:cs typeface="Times New Roman"/>
                <a:sym typeface="Times New Roman"/>
              </a:rPr>
              <a:t>Para llevar a cabo sus funciones, el Fiscal Nacional Antimafia y Antiterrorismo puede utilizar los cuerpos de la policía judicial encargados de combatir los delitos organizados y terroristas (como la Dirección de Investigaciones de la Antimafia, una estructura de múltiples organismos con jurisdicción nacional y con funciones de inteligencia; Policía nacional italiana, cuerpo de Carabinieri y Guardia di Finanza), formulando directrices para establecer objetivos de investigación.</a:t>
            </a:r>
            <a:endParaRPr/>
          </a:p>
          <a:p>
            <a:pPr marL="0" marR="0" lvl="0" indent="0" algn="just" rtl="0">
              <a:spcBef>
                <a:spcPts val="0"/>
              </a:spcBef>
              <a:spcAft>
                <a:spcPts val="0"/>
              </a:spcAft>
              <a:buClr>
                <a:schemeClr val="dk1"/>
              </a:buClr>
              <a:buSzPts val="1500"/>
              <a:buFont typeface="Times New Roman"/>
              <a:buNone/>
            </a:pPr>
            <a:r>
              <a:rPr lang="es-AR" sz="1500">
                <a:solidFill>
                  <a:schemeClr val="dk1"/>
                </a:solidFill>
                <a:latin typeface="Times New Roman"/>
                <a:ea typeface="Times New Roman"/>
                <a:cs typeface="Times New Roman"/>
                <a:sym typeface="Times New Roman"/>
              </a:rPr>
              <a:t>Estos cuerpos de policía judicial están subordinados al Fiscal Nacional de Antimafia y Antiterrorismo.</a:t>
            </a:r>
            <a:endParaRPr sz="1500">
              <a:solidFill>
                <a:schemeClr val="dk1"/>
              </a:solidFill>
              <a:latin typeface="Times New Roman"/>
              <a:ea typeface="Times New Roman"/>
              <a:cs typeface="Times New Roman"/>
              <a:sym typeface="Times New Roman"/>
            </a:endParaRPr>
          </a:p>
        </p:txBody>
      </p:sp>
      <p:sp>
        <p:nvSpPr>
          <p:cNvPr id="432" name="Google Shape;432;p60"/>
          <p:cNvSpPr/>
          <p:nvPr/>
        </p:nvSpPr>
        <p:spPr>
          <a:xfrm>
            <a:off x="3311693" y="2606689"/>
            <a:ext cx="5280587" cy="298450"/>
          </a:xfrm>
          <a:prstGeom prst="rect">
            <a:avLst/>
          </a:prstGeom>
          <a:solidFill>
            <a:schemeClr val="dk2"/>
          </a:solidFill>
          <a:ln w="12700" cap="flat" cmpd="sng">
            <a:solidFill>
              <a:srgbClr val="000000"/>
            </a:solidFill>
            <a:prstDash val="solid"/>
            <a:miter lim="800000"/>
            <a:headEnd type="none" w="sm" len="sm"/>
            <a:tailEnd type="none" w="sm" len="sm"/>
          </a:ln>
        </p:spPr>
        <p:txBody>
          <a:bodyPr spcFirstLastPara="1" wrap="square" lIns="92075" tIns="46025" rIns="92075" bIns="46025" anchor="ctr" anchorCtr="0">
            <a:noAutofit/>
          </a:bodyPr>
          <a:lstStyle/>
          <a:p>
            <a:pPr marL="0" marR="0" lvl="0" indent="0" algn="ctr" rtl="0">
              <a:spcBef>
                <a:spcPts val="0"/>
              </a:spcBef>
              <a:spcAft>
                <a:spcPts val="0"/>
              </a:spcAft>
              <a:buClr>
                <a:schemeClr val="dk1"/>
              </a:buClr>
              <a:buSzPts val="1500"/>
              <a:buFont typeface="Times New Roman"/>
              <a:buNone/>
            </a:pPr>
            <a:r>
              <a:rPr lang="es-AR" sz="1500" b="1" i="1">
                <a:solidFill>
                  <a:schemeClr val="dk1"/>
                </a:solidFill>
                <a:latin typeface="Times New Roman"/>
                <a:ea typeface="Times New Roman"/>
                <a:cs typeface="Times New Roman"/>
                <a:sym typeface="Times New Roman"/>
              </a:rPr>
              <a:t>Procurador Nacional Antimafia y Antiterrorismo</a:t>
            </a:r>
            <a:endParaRPr sz="1500" b="1" i="1">
              <a:solidFill>
                <a:schemeClr val="dk1"/>
              </a:solidFill>
              <a:latin typeface="Times New Roman"/>
              <a:ea typeface="Times New Roman"/>
              <a:cs typeface="Times New Roman"/>
              <a:sym typeface="Times New Roman"/>
            </a:endParaRPr>
          </a:p>
        </p:txBody>
      </p:sp>
      <p:pic>
        <p:nvPicPr>
          <p:cNvPr id="433" name="Google Shape;433;p60"/>
          <p:cNvPicPr preferRelativeResize="0"/>
          <p:nvPr/>
        </p:nvPicPr>
        <p:blipFill rotWithShape="1">
          <a:blip r:embed="rId3">
            <a:alphaModFix/>
          </a:blip>
          <a:srcRect/>
          <a:stretch/>
        </p:blipFill>
        <p:spPr>
          <a:xfrm>
            <a:off x="3930978" y="3197683"/>
            <a:ext cx="4277933" cy="2677591"/>
          </a:xfrm>
          <a:prstGeom prst="rect">
            <a:avLst/>
          </a:prstGeom>
          <a:noFill/>
          <a:ln>
            <a:noFill/>
          </a:ln>
        </p:spPr>
      </p:pic>
      <p:pic>
        <p:nvPicPr>
          <p:cNvPr id="434" name="Google Shape;434;p60"/>
          <p:cNvPicPr preferRelativeResize="0"/>
          <p:nvPr/>
        </p:nvPicPr>
        <p:blipFill rotWithShape="1">
          <a:blip r:embed="rId4">
            <a:alphaModFix/>
          </a:blip>
          <a:srcRect/>
          <a:stretch/>
        </p:blipFill>
        <p:spPr>
          <a:xfrm>
            <a:off x="4876801" y="4419600"/>
            <a:ext cx="781051" cy="596900"/>
          </a:xfrm>
          <a:prstGeom prst="rect">
            <a:avLst/>
          </a:prstGeom>
          <a:noFill/>
          <a:ln>
            <a:noFill/>
          </a:ln>
        </p:spPr>
      </p:pic>
      <p:pic>
        <p:nvPicPr>
          <p:cNvPr id="435" name="Google Shape;435;p60"/>
          <p:cNvPicPr preferRelativeResize="0"/>
          <p:nvPr/>
        </p:nvPicPr>
        <p:blipFill rotWithShape="1">
          <a:blip r:embed="rId5">
            <a:alphaModFix/>
          </a:blip>
          <a:srcRect/>
          <a:stretch/>
        </p:blipFill>
        <p:spPr>
          <a:xfrm>
            <a:off x="5588001" y="5562600"/>
            <a:ext cx="795867" cy="596900"/>
          </a:xfrm>
          <a:prstGeom prst="rect">
            <a:avLst/>
          </a:prstGeom>
          <a:noFill/>
          <a:ln>
            <a:noFill/>
          </a:ln>
        </p:spPr>
      </p:pic>
      <p:pic>
        <p:nvPicPr>
          <p:cNvPr id="436" name="Google Shape;436;p60"/>
          <p:cNvPicPr preferRelativeResize="0"/>
          <p:nvPr/>
        </p:nvPicPr>
        <p:blipFill rotWithShape="1">
          <a:blip r:embed="rId6">
            <a:alphaModFix/>
          </a:blip>
          <a:srcRect/>
          <a:stretch/>
        </p:blipFill>
        <p:spPr>
          <a:xfrm>
            <a:off x="7416801" y="4724400"/>
            <a:ext cx="770467" cy="596900"/>
          </a:xfrm>
          <a:prstGeom prst="rect">
            <a:avLst/>
          </a:prstGeom>
          <a:noFill/>
          <a:ln>
            <a:noFill/>
          </a:ln>
        </p:spPr>
      </p:pic>
      <p:sp>
        <p:nvSpPr>
          <p:cNvPr id="437" name="Google Shape;437;p60"/>
          <p:cNvSpPr/>
          <p:nvPr/>
        </p:nvSpPr>
        <p:spPr>
          <a:xfrm>
            <a:off x="3149600" y="5638801"/>
            <a:ext cx="2438400" cy="55464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dk1"/>
              </a:buClr>
              <a:buSzPts val="1500"/>
              <a:buFont typeface="Times New Roman"/>
              <a:buNone/>
            </a:pPr>
            <a:r>
              <a:rPr lang="es-AR" sz="1500" b="1" i="1">
                <a:solidFill>
                  <a:schemeClr val="dk1"/>
                </a:solidFill>
                <a:latin typeface="Times New Roman"/>
                <a:ea typeface="Times New Roman"/>
                <a:cs typeface="Times New Roman"/>
                <a:sym typeface="Times New Roman"/>
              </a:rPr>
              <a:t>Guardia</a:t>
            </a:r>
            <a:r>
              <a:rPr lang="es-AR" sz="1500">
                <a:solidFill>
                  <a:schemeClr val="dk1"/>
                </a:solidFill>
                <a:latin typeface="Times New Roman"/>
                <a:ea typeface="Times New Roman"/>
                <a:cs typeface="Times New Roman"/>
                <a:sym typeface="Times New Roman"/>
              </a:rPr>
              <a:t>      [</a:t>
            </a:r>
            <a:r>
              <a:rPr lang="es-AR" sz="1000">
                <a:solidFill>
                  <a:schemeClr val="dk1"/>
                </a:solidFill>
                <a:latin typeface="Times New Roman"/>
                <a:ea typeface="Times New Roman"/>
                <a:cs typeface="Times New Roman"/>
                <a:sym typeface="Times New Roman"/>
              </a:rPr>
              <a:t>S.C.I.C.O. -</a:t>
            </a:r>
            <a:r>
              <a:rPr lang="es-AR" sz="1500">
                <a:solidFill>
                  <a:schemeClr val="dk1"/>
                </a:solidFill>
                <a:latin typeface="Times New Roman"/>
                <a:ea typeface="Times New Roman"/>
                <a:cs typeface="Times New Roman"/>
                <a:sym typeface="Times New Roman"/>
              </a:rPr>
              <a:t> </a:t>
            </a:r>
            <a:endParaRPr sz="1500" b="1" i="1">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500"/>
              <a:buFont typeface="Times New Roman"/>
              <a:buNone/>
            </a:pPr>
            <a:r>
              <a:rPr lang="es-AR" sz="1500" b="1" i="1">
                <a:solidFill>
                  <a:schemeClr val="dk1"/>
                </a:solidFill>
                <a:latin typeface="Times New Roman"/>
                <a:ea typeface="Times New Roman"/>
                <a:cs typeface="Times New Roman"/>
                <a:sym typeface="Times New Roman"/>
              </a:rPr>
              <a:t>di Finanza  </a:t>
            </a:r>
            <a:r>
              <a:rPr lang="es-AR" sz="1500">
                <a:solidFill>
                  <a:schemeClr val="dk1"/>
                </a:solidFill>
                <a:latin typeface="Times New Roman"/>
                <a:ea typeface="Times New Roman"/>
                <a:cs typeface="Times New Roman"/>
                <a:sym typeface="Times New Roman"/>
              </a:rPr>
              <a:t>  </a:t>
            </a:r>
            <a:r>
              <a:rPr lang="es-AR" sz="1000">
                <a:solidFill>
                  <a:schemeClr val="dk1"/>
                </a:solidFill>
                <a:latin typeface="Times New Roman"/>
                <a:ea typeface="Times New Roman"/>
                <a:cs typeface="Times New Roman"/>
                <a:sym typeface="Times New Roman"/>
              </a:rPr>
              <a:t> G.I.C.O.]</a:t>
            </a:r>
            <a:r>
              <a:rPr lang="es-AR" sz="1500" b="1" i="1">
                <a:solidFill>
                  <a:schemeClr val="dk1"/>
                </a:solidFill>
                <a:latin typeface="Times New Roman"/>
                <a:ea typeface="Times New Roman"/>
                <a:cs typeface="Times New Roman"/>
                <a:sym typeface="Times New Roman"/>
              </a:rPr>
              <a:t>          </a:t>
            </a:r>
            <a:endParaRPr/>
          </a:p>
        </p:txBody>
      </p:sp>
      <p:sp>
        <p:nvSpPr>
          <p:cNvPr id="438" name="Google Shape;438;p60"/>
          <p:cNvSpPr/>
          <p:nvPr/>
        </p:nvSpPr>
        <p:spPr>
          <a:xfrm>
            <a:off x="2743206" y="4419600"/>
            <a:ext cx="2224617" cy="55464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dk1"/>
              </a:buClr>
              <a:buSzPts val="1500"/>
              <a:buFont typeface="Times New Roman"/>
              <a:buNone/>
            </a:pPr>
            <a:r>
              <a:rPr lang="es-AR" sz="1500" b="1" i="1">
                <a:solidFill>
                  <a:schemeClr val="dk1"/>
                </a:solidFill>
                <a:latin typeface="Times New Roman"/>
                <a:ea typeface="Times New Roman"/>
                <a:cs typeface="Times New Roman"/>
                <a:sym typeface="Times New Roman"/>
              </a:rPr>
              <a:t>National Police  </a:t>
            </a:r>
            <a:r>
              <a:rPr lang="es-AR" sz="1500">
                <a:solidFill>
                  <a:schemeClr val="dk1"/>
                </a:solidFill>
                <a:latin typeface="Times New Roman"/>
                <a:ea typeface="Times New Roman"/>
                <a:cs typeface="Times New Roman"/>
                <a:sym typeface="Times New Roman"/>
              </a:rPr>
              <a:t>[</a:t>
            </a:r>
            <a:r>
              <a:rPr lang="es-AR" sz="1000">
                <a:solidFill>
                  <a:schemeClr val="dk1"/>
                </a:solidFill>
                <a:latin typeface="Times New Roman"/>
                <a:ea typeface="Times New Roman"/>
                <a:cs typeface="Times New Roman"/>
                <a:sym typeface="Times New Roman"/>
              </a:rPr>
              <a:t>S.C.O. - Sez. </a:t>
            </a:r>
            <a:r>
              <a:rPr lang="es-AR" sz="1500" b="1" i="1">
                <a:solidFill>
                  <a:schemeClr val="dk1"/>
                </a:solidFill>
                <a:latin typeface="Times New Roman"/>
                <a:ea typeface="Times New Roman"/>
                <a:cs typeface="Times New Roman"/>
                <a:sym typeface="Times New Roman"/>
              </a:rPr>
              <a:t> </a:t>
            </a:r>
            <a:r>
              <a:rPr lang="es-AR" sz="1000">
                <a:solidFill>
                  <a:schemeClr val="dk1"/>
                </a:solidFill>
                <a:latin typeface="Times New Roman"/>
                <a:ea typeface="Times New Roman"/>
                <a:cs typeface="Times New Roman"/>
                <a:sym typeface="Times New Roman"/>
              </a:rPr>
              <a:t>Crim. Org. </a:t>
            </a:r>
            <a:r>
              <a:rPr lang="es-AR" sz="1500">
                <a:solidFill>
                  <a:schemeClr val="dk1"/>
                </a:solidFill>
                <a:latin typeface="Times New Roman"/>
                <a:ea typeface="Times New Roman"/>
                <a:cs typeface="Times New Roman"/>
                <a:sym typeface="Times New Roman"/>
              </a:rPr>
              <a:t>]</a:t>
            </a:r>
            <a:endParaRPr/>
          </a:p>
        </p:txBody>
      </p:sp>
      <p:sp>
        <p:nvSpPr>
          <p:cNvPr id="439" name="Google Shape;439;p60"/>
          <p:cNvSpPr/>
          <p:nvPr/>
        </p:nvSpPr>
        <p:spPr>
          <a:xfrm>
            <a:off x="6502405" y="5334000"/>
            <a:ext cx="1642016" cy="323808"/>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dk1"/>
              </a:buClr>
              <a:buSzPts val="1500"/>
              <a:buFont typeface="Times New Roman"/>
              <a:buNone/>
            </a:pPr>
            <a:r>
              <a:rPr lang="es-AR" sz="1500" b="1" i="1">
                <a:solidFill>
                  <a:schemeClr val="dk1"/>
                </a:solidFill>
                <a:latin typeface="Times New Roman"/>
                <a:ea typeface="Times New Roman"/>
                <a:cs typeface="Times New Roman"/>
                <a:sym typeface="Times New Roman"/>
              </a:rPr>
              <a:t>Carabinieri </a:t>
            </a:r>
            <a:r>
              <a:rPr lang="es-AR" sz="1500">
                <a:solidFill>
                  <a:schemeClr val="dk1"/>
                </a:solidFill>
                <a:latin typeface="Times New Roman"/>
                <a:ea typeface="Times New Roman"/>
                <a:cs typeface="Times New Roman"/>
                <a:sym typeface="Times New Roman"/>
              </a:rPr>
              <a:t>[</a:t>
            </a:r>
            <a:r>
              <a:rPr lang="es-AR" sz="1000">
                <a:solidFill>
                  <a:schemeClr val="dk1"/>
                </a:solidFill>
                <a:latin typeface="Times New Roman"/>
                <a:ea typeface="Times New Roman"/>
                <a:cs typeface="Times New Roman"/>
                <a:sym typeface="Times New Roman"/>
              </a:rPr>
              <a:t>R.O.S.</a:t>
            </a:r>
            <a:r>
              <a:rPr lang="es-AR" sz="1500">
                <a:solidFill>
                  <a:schemeClr val="dk1"/>
                </a:solidFill>
                <a:latin typeface="Times New Roman"/>
                <a:ea typeface="Times New Roman"/>
                <a:cs typeface="Times New Roman"/>
                <a:sym typeface="Times New Roman"/>
              </a:rPr>
              <a:t>]</a:t>
            </a:r>
            <a:endParaRPr sz="1500">
              <a:solidFill>
                <a:schemeClr val="dk1"/>
              </a:solidFill>
              <a:latin typeface="Times New Roman"/>
              <a:ea typeface="Times New Roman"/>
              <a:cs typeface="Times New Roman"/>
              <a:sym typeface="Times New Roman"/>
            </a:endParaRPr>
          </a:p>
        </p:txBody>
      </p:sp>
      <p:sp>
        <p:nvSpPr>
          <p:cNvPr id="440" name="Google Shape;440;p60"/>
          <p:cNvSpPr/>
          <p:nvPr/>
        </p:nvSpPr>
        <p:spPr>
          <a:xfrm>
            <a:off x="5588001" y="4038600"/>
            <a:ext cx="2629709" cy="323808"/>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dk1"/>
              </a:buClr>
              <a:buSzPts val="1500"/>
              <a:buFont typeface="Times New Roman"/>
              <a:buNone/>
            </a:pPr>
            <a:r>
              <a:rPr lang="es-AR" sz="1500" b="1" i="1">
                <a:solidFill>
                  <a:schemeClr val="dk1"/>
                </a:solidFill>
                <a:latin typeface="Times New Roman"/>
                <a:ea typeface="Times New Roman"/>
                <a:cs typeface="Times New Roman"/>
                <a:sym typeface="Times New Roman"/>
              </a:rPr>
              <a:t>D.I.A. </a:t>
            </a:r>
            <a:r>
              <a:rPr lang="es-AR" sz="1500">
                <a:solidFill>
                  <a:schemeClr val="dk1"/>
                </a:solidFill>
                <a:latin typeface="Times New Roman"/>
                <a:ea typeface="Times New Roman"/>
                <a:cs typeface="Times New Roman"/>
                <a:sym typeface="Times New Roman"/>
              </a:rPr>
              <a:t>[</a:t>
            </a:r>
            <a:r>
              <a:rPr lang="es-AR" sz="1000">
                <a:solidFill>
                  <a:schemeClr val="dk1"/>
                </a:solidFill>
                <a:latin typeface="Times New Roman"/>
                <a:ea typeface="Times New Roman"/>
                <a:cs typeface="Times New Roman"/>
                <a:sym typeface="Times New Roman"/>
              </a:rPr>
              <a:t>Antimafia Investigation Directorate</a:t>
            </a:r>
            <a:endParaRPr sz="1500">
              <a:solidFill>
                <a:schemeClr val="dk1"/>
              </a:solidFill>
              <a:latin typeface="Times New Roman"/>
              <a:ea typeface="Times New Roman"/>
              <a:cs typeface="Times New Roman"/>
              <a:sym typeface="Times New Roman"/>
            </a:endParaRPr>
          </a:p>
        </p:txBody>
      </p:sp>
      <p:sp>
        <p:nvSpPr>
          <p:cNvPr id="441" name="Google Shape;441;p60"/>
          <p:cNvSpPr/>
          <p:nvPr/>
        </p:nvSpPr>
        <p:spPr>
          <a:xfrm>
            <a:off x="5562600" y="3038475"/>
            <a:ext cx="121920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Times New Roman"/>
              <a:buNone/>
            </a:pPr>
            <a:endParaRPr sz="2000">
              <a:solidFill>
                <a:srgbClr val="FFFFFF"/>
              </a:solidFill>
              <a:latin typeface="Times New Roman"/>
              <a:ea typeface="Times New Roman"/>
              <a:cs typeface="Times New Roman"/>
              <a:sym typeface="Times New Roman"/>
            </a:endParaRPr>
          </a:p>
        </p:txBody>
      </p:sp>
      <p:pic>
        <p:nvPicPr>
          <p:cNvPr id="442" name="Google Shape;442;p60"/>
          <p:cNvPicPr preferRelativeResize="0"/>
          <p:nvPr/>
        </p:nvPicPr>
        <p:blipFill rotWithShape="1">
          <a:blip r:embed="rId7">
            <a:alphaModFix/>
          </a:blip>
          <a:srcRect/>
          <a:stretch/>
        </p:blipFill>
        <p:spPr>
          <a:xfrm>
            <a:off x="6705600" y="3352800"/>
            <a:ext cx="1066800" cy="781050"/>
          </a:xfrm>
          <a:prstGeom prst="rect">
            <a:avLst/>
          </a:prstGeom>
          <a:noFill/>
          <a:ln>
            <a:noFill/>
          </a:ln>
        </p:spPr>
      </p:pic>
      <p:cxnSp>
        <p:nvCxnSpPr>
          <p:cNvPr id="443" name="Google Shape;443;p60"/>
          <p:cNvCxnSpPr/>
          <p:nvPr/>
        </p:nvCxnSpPr>
        <p:spPr>
          <a:xfrm>
            <a:off x="13421320" y="1415158"/>
            <a:ext cx="0" cy="0"/>
          </a:xfrm>
          <a:prstGeom prst="straightConnector1">
            <a:avLst/>
          </a:prstGeom>
          <a:solidFill>
            <a:schemeClr val="accent1"/>
          </a:solidFill>
          <a:ln w="12700" cap="flat" cmpd="sng">
            <a:solidFill>
              <a:schemeClr val="dk1"/>
            </a:solidFill>
            <a:prstDash val="solid"/>
            <a:round/>
            <a:headEnd type="none" w="sm" len="sm"/>
            <a:tailEnd type="none" w="sm" len="sm"/>
          </a:ln>
          <a:effectLst>
            <a:outerShdw blurRad="50800" dist="38100" dir="18900000" algn="bl" rotWithShape="0">
              <a:srgbClr val="000000">
                <a:alpha val="40000"/>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1"/>
          <p:cNvSpPr txBox="1">
            <a:spLocks noGrp="1"/>
          </p:cNvSpPr>
          <p:nvPr>
            <p:ph type="title"/>
          </p:nvPr>
        </p:nvSpPr>
        <p:spPr>
          <a:xfrm>
            <a:off x="830917" y="565624"/>
            <a:ext cx="105156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s-AR" sz="3959" b="1"/>
              <a:t>Escuchas telefonicas y entre presentes</a:t>
            </a:r>
            <a:br>
              <a:rPr lang="es-AR" sz="3959" b="1"/>
            </a:br>
            <a:r>
              <a:rPr lang="es-AR" sz="3959" b="1"/>
              <a:t> (Artículo 13 DL. 152/91)</a:t>
            </a:r>
            <a:endParaRPr sz="3959"/>
          </a:p>
        </p:txBody>
      </p:sp>
      <p:sp>
        <p:nvSpPr>
          <p:cNvPr id="449" name="Google Shape;449;p61"/>
          <p:cNvSpPr txBox="1">
            <a:spLocks noGrp="1"/>
          </p:cNvSpPr>
          <p:nvPr>
            <p:ph type="body" idx="1"/>
          </p:nvPr>
        </p:nvSpPr>
        <p:spPr>
          <a:xfrm>
            <a:off x="838200" y="2150317"/>
            <a:ext cx="10515600" cy="289566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s-AR" u="sng"/>
              <a:t>Pistas suficientes </a:t>
            </a:r>
            <a:r>
              <a:rPr lang="es-AR"/>
              <a:t>(no graves ex art. 267 c.p.p.)</a:t>
            </a:r>
            <a:endParaRPr/>
          </a:p>
          <a:p>
            <a:pPr marL="342900" lvl="0" indent="-342900" algn="l" rtl="0">
              <a:spcBef>
                <a:spcPts val="640"/>
              </a:spcBef>
              <a:spcAft>
                <a:spcPts val="0"/>
              </a:spcAft>
              <a:buClr>
                <a:schemeClr val="dk1"/>
              </a:buClr>
              <a:buSzPts val="3200"/>
              <a:buChar char="•"/>
            </a:pPr>
            <a:r>
              <a:rPr lang="es-AR" u="sng"/>
              <a:t>Necesidad </a:t>
            </a:r>
            <a:r>
              <a:rPr lang="es-AR"/>
              <a:t>(no indispensabilidad ex art. 267 c.p.p.)</a:t>
            </a:r>
            <a:endParaRPr/>
          </a:p>
          <a:p>
            <a:pPr marL="342900" lvl="0" indent="-342900" algn="l" rtl="0">
              <a:spcBef>
                <a:spcPts val="640"/>
              </a:spcBef>
              <a:spcAft>
                <a:spcPts val="0"/>
              </a:spcAft>
              <a:buClr>
                <a:schemeClr val="dk1"/>
              </a:buClr>
              <a:buSzPts val="3200"/>
              <a:buChar char="•"/>
            </a:pPr>
            <a:r>
              <a:rPr lang="es-AR" u="sng"/>
              <a:t>Duración inicial 40 días</a:t>
            </a:r>
            <a:r>
              <a:rPr lang="es-AR" b="1" u="sng"/>
              <a:t> </a:t>
            </a:r>
            <a:r>
              <a:rPr lang="es-AR"/>
              <a:t>y prorrogas de 20 (régimen ordinario: duración</a:t>
            </a:r>
            <a:r>
              <a:rPr lang="es-AR" b="1"/>
              <a:t> </a:t>
            </a:r>
            <a:r>
              <a:rPr lang="es-AR"/>
              <a:t> inicial 15 días y prorrogas de 15) </a:t>
            </a:r>
            <a:endParaRPr/>
          </a:p>
          <a:p>
            <a:pPr marL="342900" lvl="0" indent="-342900" algn="l" rtl="0">
              <a:spcBef>
                <a:spcPts val="640"/>
              </a:spcBef>
              <a:spcAft>
                <a:spcPts val="0"/>
              </a:spcAft>
              <a:buClr>
                <a:schemeClr val="dk1"/>
              </a:buClr>
              <a:buSzPts val="3200"/>
              <a:buChar char="•"/>
            </a:pPr>
            <a:r>
              <a:rPr lang="es-AR" u="sng"/>
              <a:t>Escuchas</a:t>
            </a:r>
            <a:r>
              <a:rPr lang="es-AR"/>
              <a:t> </a:t>
            </a:r>
            <a:r>
              <a:rPr lang="es-AR" u="sng"/>
              <a:t>entre presentes: </a:t>
            </a:r>
            <a:r>
              <a:rPr lang="es-AR"/>
              <a:t>permitidas en sitios donde no se realiza la actividad criminal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2"/>
          <p:cNvSpPr txBox="1">
            <a:spLocks noGrp="1"/>
          </p:cNvSpPr>
          <p:nvPr>
            <p:ph type="title"/>
          </p:nvPr>
        </p:nvSpPr>
        <p:spPr>
          <a:xfrm>
            <a:off x="830917" y="565624"/>
            <a:ext cx="105156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s-AR" b="1"/>
              <a:t>Escuchas previas</a:t>
            </a:r>
            <a:endParaRPr/>
          </a:p>
        </p:txBody>
      </p:sp>
      <p:sp>
        <p:nvSpPr>
          <p:cNvPr id="455" name="Google Shape;455;p62"/>
          <p:cNvSpPr txBox="1">
            <a:spLocks noGrp="1"/>
          </p:cNvSpPr>
          <p:nvPr>
            <p:ph type="body" idx="1"/>
          </p:nvPr>
        </p:nvSpPr>
        <p:spPr>
          <a:xfrm>
            <a:off x="830917" y="2133535"/>
            <a:ext cx="10515600" cy="289566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s-AR"/>
              <a:t>Artículo 226 disp. att. c.p.p.</a:t>
            </a:r>
            <a:endParaRPr/>
          </a:p>
          <a:p>
            <a:pPr marL="342900" lvl="0" indent="-342900" algn="l" rtl="0">
              <a:spcBef>
                <a:spcPts val="640"/>
              </a:spcBef>
              <a:spcAft>
                <a:spcPts val="0"/>
              </a:spcAft>
              <a:buClr>
                <a:schemeClr val="dk1"/>
              </a:buClr>
              <a:buSzPts val="3200"/>
              <a:buChar char="•"/>
            </a:pPr>
            <a:r>
              <a:rPr lang="es-AR"/>
              <a:t>Artículo 4 L. 155/2005 (terrorismo)           indispensabilidad</a:t>
            </a:r>
            <a:endParaRPr/>
          </a:p>
          <a:p>
            <a:pPr marL="342900" lvl="0" indent="-342900" algn="l" rtl="0">
              <a:spcBef>
                <a:spcPts val="640"/>
              </a:spcBef>
              <a:spcAft>
                <a:spcPts val="0"/>
              </a:spcAft>
              <a:buClr>
                <a:schemeClr val="dk1"/>
              </a:buClr>
              <a:buSzPts val="3200"/>
              <a:buChar char="•"/>
            </a:pPr>
            <a:r>
              <a:rPr lang="es-AR"/>
              <a:t>Artículo 78 TU medidas preventivas</a:t>
            </a:r>
            <a:endParaRPr/>
          </a:p>
          <a:p>
            <a:pPr marL="0" lvl="0" indent="0" algn="l" rtl="0">
              <a:spcBef>
                <a:spcPts val="640"/>
              </a:spcBef>
              <a:spcAft>
                <a:spcPts val="0"/>
              </a:spcAft>
              <a:buClr>
                <a:schemeClr val="dk1"/>
              </a:buClr>
              <a:buSzPts val="3200"/>
              <a:buNone/>
            </a:pPr>
            <a:br>
              <a:rPr lang="es-AR"/>
            </a:br>
            <a:r>
              <a:rPr lang="es-AR" u="sng"/>
              <a:t>Las noticias adquiridas no pueden ser usadas en el proceso penal, a menos que sean por fines investigativos</a:t>
            </a:r>
            <a:endParaRPr/>
          </a:p>
        </p:txBody>
      </p:sp>
      <p:cxnSp>
        <p:nvCxnSpPr>
          <p:cNvPr id="456" name="Google Shape;456;p62"/>
          <p:cNvCxnSpPr/>
          <p:nvPr/>
        </p:nvCxnSpPr>
        <p:spPr>
          <a:xfrm>
            <a:off x="7214740" y="3042392"/>
            <a:ext cx="475861" cy="0"/>
          </a:xfrm>
          <a:prstGeom prst="straightConnector1">
            <a:avLst/>
          </a:prstGeom>
          <a:noFill/>
          <a:ln w="9525" cap="flat" cmpd="sng">
            <a:solidFill>
              <a:srgbClr val="4A7DBA"/>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3"/>
          <p:cNvSpPr txBox="1">
            <a:spLocks noGrp="1"/>
          </p:cNvSpPr>
          <p:nvPr>
            <p:ph type="title"/>
          </p:nvPr>
        </p:nvSpPr>
        <p:spPr>
          <a:xfrm>
            <a:off x="830917" y="565624"/>
            <a:ext cx="105156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s-AR" sz="3959" b="1"/>
              <a:t>Investigación encubierta</a:t>
            </a:r>
            <a:br>
              <a:rPr lang="es-AR" sz="3959" b="1"/>
            </a:br>
            <a:r>
              <a:rPr lang="es-AR" sz="3600"/>
              <a:t>artículo 9 L. 146/06</a:t>
            </a:r>
            <a:endParaRPr sz="3959"/>
          </a:p>
        </p:txBody>
      </p:sp>
      <p:sp>
        <p:nvSpPr>
          <p:cNvPr id="462" name="Google Shape;462;p63"/>
          <p:cNvSpPr txBox="1">
            <a:spLocks noGrp="1"/>
          </p:cNvSpPr>
          <p:nvPr>
            <p:ph type="body" idx="1"/>
          </p:nvPr>
        </p:nvSpPr>
        <p:spPr>
          <a:xfrm>
            <a:off x="784265" y="2469685"/>
            <a:ext cx="10608907" cy="14491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None/>
            </a:pPr>
            <a:r>
              <a:rPr lang="es-AR" sz="2400"/>
              <a:t>Policia Judicial y Empleados de servicio</a:t>
            </a:r>
            <a:br>
              <a:rPr lang="es-AR" sz="2400"/>
            </a:br>
            <a:br>
              <a:rPr lang="es-AR" sz="2400"/>
            </a:br>
            <a:r>
              <a:rPr lang="es-AR" sz="2400"/>
              <a:t>Para la ley, las conductas previstas prevean un delito          causa especial de no punibilidad</a:t>
            </a:r>
            <a:endParaRPr sz="2400"/>
          </a:p>
        </p:txBody>
      </p:sp>
      <p:cxnSp>
        <p:nvCxnSpPr>
          <p:cNvPr id="463" name="Google Shape;463;p63"/>
          <p:cNvCxnSpPr/>
          <p:nvPr/>
        </p:nvCxnSpPr>
        <p:spPr>
          <a:xfrm>
            <a:off x="7797001" y="3442386"/>
            <a:ext cx="429209" cy="0"/>
          </a:xfrm>
          <a:prstGeom prst="straightConnector1">
            <a:avLst/>
          </a:prstGeom>
          <a:noFill/>
          <a:ln w="9525" cap="flat" cmpd="sng">
            <a:solidFill>
              <a:srgbClr val="4A7DBA"/>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0000"/>
              </a:buClr>
              <a:buSzPts val="4400"/>
              <a:buFont typeface="Calibri"/>
              <a:buNone/>
            </a:pPr>
            <a:r>
              <a:rPr lang="es-AR">
                <a:solidFill>
                  <a:srgbClr val="FF0000"/>
                </a:solidFill>
              </a:rPr>
              <a:t>Agente provocador</a:t>
            </a:r>
            <a:r>
              <a:rPr lang="es-AR"/>
              <a:t>:</a:t>
            </a:r>
            <a:endParaRPr/>
          </a:p>
        </p:txBody>
      </p:sp>
      <p:sp>
        <p:nvSpPr>
          <p:cNvPr id="469" name="Google Shape;469;p64"/>
          <p:cNvSpPr txBox="1">
            <a:spLocks noGrp="1"/>
          </p:cNvSpPr>
          <p:nvPr>
            <p:ph type="body" idx="1"/>
          </p:nvPr>
        </p:nvSpPr>
        <p:spPr>
          <a:xfrm>
            <a:off x="771427" y="1270422"/>
            <a:ext cx="10649147" cy="452596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3200"/>
              <a:buNone/>
            </a:pPr>
            <a:r>
              <a:rPr lang="es-AR"/>
              <a:t>Determina o refuerza en terzeros una relacion criminosa no pre-existente → concurso moral.</a:t>
            </a:r>
            <a:endParaRPr/>
          </a:p>
          <a:p>
            <a:pPr marL="0" lvl="0" indent="0" algn="just" rtl="0">
              <a:spcBef>
                <a:spcPts val="480"/>
              </a:spcBef>
              <a:spcAft>
                <a:spcPts val="0"/>
              </a:spcAft>
              <a:buClr>
                <a:schemeClr val="dk1"/>
              </a:buClr>
              <a:buSzPts val="2400"/>
              <a:buNone/>
            </a:pPr>
            <a:r>
              <a:rPr lang="es-AR" sz="2400"/>
              <a:t>Cass. 11-04-1994 n. 6425; Cass. Sez. VI 31-12-1998 n. 669:</a:t>
            </a:r>
            <a:endParaRPr/>
          </a:p>
          <a:p>
            <a:pPr marL="0" lvl="0" indent="0" algn="just" rtl="0">
              <a:spcBef>
                <a:spcPts val="480"/>
              </a:spcBef>
              <a:spcAft>
                <a:spcPts val="0"/>
              </a:spcAft>
              <a:buClr>
                <a:schemeClr val="dk1"/>
              </a:buClr>
              <a:buSzPts val="2400"/>
              <a:buNone/>
            </a:pPr>
            <a:r>
              <a:rPr lang="es-AR" sz="2400"/>
              <a:t>Descriminante art. 51 c.p. (cumplimento de un deber) y art. 55 c.p.p (la policia es obligada en buscar probas y llevar los culpables ante la justicia) solamente en actividades de observacion, control y confinamiento</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5"/>
          <p:cNvSpPr txBox="1">
            <a:spLocks noGrp="1"/>
          </p:cNvSpPr>
          <p:nvPr>
            <p:ph type="body" idx="1"/>
          </p:nvPr>
        </p:nvSpPr>
        <p:spPr>
          <a:xfrm>
            <a:off x="933255" y="1600205"/>
            <a:ext cx="10086680" cy="452596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3200"/>
              <a:buNone/>
            </a:pPr>
            <a:r>
              <a:rPr lang="es-AR"/>
              <a:t>Art. 25 L. 26-06-1990 n. 162 </a:t>
            </a:r>
            <a:endParaRPr/>
          </a:p>
          <a:p>
            <a:pPr marL="0" lvl="0" indent="0" algn="just" rtl="0">
              <a:spcBef>
                <a:spcPts val="640"/>
              </a:spcBef>
              <a:spcAft>
                <a:spcPts val="0"/>
              </a:spcAft>
              <a:buClr>
                <a:schemeClr val="dk1"/>
              </a:buClr>
              <a:buSzPts val="3200"/>
              <a:buNone/>
            </a:pPr>
            <a:r>
              <a:rPr lang="es-AR"/>
              <a:t>(en actuacion del art. II de la Convencion ONU contra el trafico de estupefacientes: Viena 20-12-1988)</a:t>
            </a:r>
            <a:endParaRPr/>
          </a:p>
          <a:p>
            <a:pPr marL="0" lvl="0" indent="0" algn="just" rtl="0">
              <a:spcBef>
                <a:spcPts val="640"/>
              </a:spcBef>
              <a:spcAft>
                <a:spcPts val="0"/>
              </a:spcAft>
              <a:buClr>
                <a:schemeClr val="dk1"/>
              </a:buClr>
              <a:buSzPts val="3200"/>
              <a:buNone/>
            </a:pPr>
            <a:r>
              <a:rPr lang="es-AR"/>
              <a:t> artt. 97 e 98 DPR n. 309/90 «actividad bajo copertura»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6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s-AR" b="1"/>
              <a:t>DPR n.309/90  artt.97 e 98</a:t>
            </a:r>
            <a:endParaRPr b="1"/>
          </a:p>
        </p:txBody>
      </p:sp>
      <p:sp>
        <p:nvSpPr>
          <p:cNvPr id="480" name="Google Shape;480;p66"/>
          <p:cNvSpPr txBox="1">
            <a:spLocks noGrp="1"/>
          </p:cNvSpPr>
          <p:nvPr>
            <p:ph type="body" idx="1"/>
          </p:nvPr>
        </p:nvSpPr>
        <p:spPr>
          <a:xfrm>
            <a:off x="1150071" y="1600205"/>
            <a:ext cx="9907571" cy="4525963"/>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960"/>
              <a:buFont typeface="Calibri"/>
              <a:buChar char="-"/>
            </a:pPr>
            <a:r>
              <a:rPr lang="es-AR" sz="2960"/>
              <a:t>Se ampliaron las hipótesis de no punibilidad que comprenden, mas allá de la compra simulada de estupefacientes, las conductas de ocultamiento, de sustitución, recepción o actividades a estas prodrómicos o instruméntales</a:t>
            </a:r>
            <a:r>
              <a:rPr lang="es-AR" sz="2775"/>
              <a:t>;</a:t>
            </a:r>
            <a:endParaRPr/>
          </a:p>
          <a:p>
            <a:pPr marL="342900" lvl="0" indent="-342900" algn="just" rtl="0">
              <a:lnSpc>
                <a:spcPct val="80000"/>
              </a:lnSpc>
              <a:spcBef>
                <a:spcPts val="555"/>
              </a:spcBef>
              <a:spcAft>
                <a:spcPts val="0"/>
              </a:spcAft>
              <a:buClr>
                <a:schemeClr val="dk1"/>
              </a:buClr>
              <a:buSzPts val="2775"/>
              <a:buFont typeface="Calibri"/>
              <a:buChar char="-"/>
            </a:pPr>
            <a:r>
              <a:rPr lang="es-AR" sz="2775"/>
              <a:t>Los agentes de la Policía judicial;</a:t>
            </a:r>
            <a:endParaRPr/>
          </a:p>
          <a:p>
            <a:pPr marL="342900" lvl="0" indent="-342900" algn="just" rtl="0">
              <a:lnSpc>
                <a:spcPct val="80000"/>
              </a:lnSpc>
              <a:spcBef>
                <a:spcPts val="555"/>
              </a:spcBef>
              <a:spcAft>
                <a:spcPts val="0"/>
              </a:spcAft>
              <a:buClr>
                <a:schemeClr val="dk1"/>
              </a:buClr>
              <a:buSzPts val="2775"/>
              <a:buFont typeface="Calibri"/>
              <a:buChar char="-"/>
            </a:pPr>
            <a:r>
              <a:rPr lang="es-AR" sz="2775"/>
              <a:t>Los agentes de la Policía Judicial pueden utilizar documentos y identidades encubiertas para ingresar en contacto con sujetos y sitios;</a:t>
            </a:r>
            <a:endParaRPr/>
          </a:p>
          <a:p>
            <a:pPr marL="342900" lvl="0" indent="-342900" algn="just" rtl="0">
              <a:lnSpc>
                <a:spcPct val="80000"/>
              </a:lnSpc>
              <a:spcBef>
                <a:spcPts val="555"/>
              </a:spcBef>
              <a:spcAft>
                <a:spcPts val="0"/>
              </a:spcAft>
              <a:buClr>
                <a:schemeClr val="dk1"/>
              </a:buClr>
              <a:buSzPts val="2775"/>
              <a:buFont typeface="Calibri"/>
              <a:buChar char="-"/>
            </a:pPr>
            <a:r>
              <a:rPr lang="es-AR" sz="2775"/>
              <a:t>Las operaciones deben ser siempre autorizadas por parte de la Dirección Central de los Servicios Antidroga</a:t>
            </a:r>
            <a:endParaRPr/>
          </a:p>
          <a:p>
            <a:pPr marL="342900" lvl="0" indent="-166687" algn="just" rtl="0">
              <a:lnSpc>
                <a:spcPct val="80000"/>
              </a:lnSpc>
              <a:spcBef>
                <a:spcPts val="555"/>
              </a:spcBef>
              <a:spcAft>
                <a:spcPts val="0"/>
              </a:spcAft>
              <a:buClr>
                <a:schemeClr val="dk1"/>
              </a:buClr>
              <a:buSzPts val="2775"/>
              <a:buFont typeface="Calibri"/>
              <a:buNone/>
            </a:pPr>
            <a:endParaRPr sz="2775"/>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67"/>
          <p:cNvSpPr txBox="1">
            <a:spLocks noGrp="1"/>
          </p:cNvSpPr>
          <p:nvPr>
            <p:ph type="body" idx="1"/>
          </p:nvPr>
        </p:nvSpPr>
        <p:spPr>
          <a:xfrm>
            <a:off x="1545997" y="1600205"/>
            <a:ext cx="9615340" cy="452596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2000"/>
              <a:buNone/>
            </a:pPr>
            <a:endParaRPr sz="2000"/>
          </a:p>
          <a:p>
            <a:pPr marL="0" lvl="0" indent="0" algn="just" rtl="0">
              <a:spcBef>
                <a:spcPts val="400"/>
              </a:spcBef>
              <a:spcAft>
                <a:spcPts val="0"/>
              </a:spcAft>
              <a:buClr>
                <a:schemeClr val="dk1"/>
              </a:buClr>
              <a:buSzPts val="2000"/>
              <a:buNone/>
            </a:pPr>
            <a:endParaRPr sz="2000"/>
          </a:p>
          <a:p>
            <a:pPr marL="0" lvl="0" indent="0" algn="just" rtl="0">
              <a:spcBef>
                <a:spcPts val="400"/>
              </a:spcBef>
              <a:spcAft>
                <a:spcPts val="0"/>
              </a:spcAft>
              <a:buClr>
                <a:schemeClr val="dk1"/>
              </a:buClr>
              <a:buSzPts val="2000"/>
              <a:buNone/>
            </a:pPr>
            <a:r>
              <a:rPr lang="es-AR" sz="2000"/>
              <a:t>Art. 20 Convención de Palermo ( técnicas de investigación especial):</a:t>
            </a:r>
            <a:endParaRPr/>
          </a:p>
          <a:p>
            <a:pPr marL="342900" lvl="0" indent="-215900" algn="just" rtl="0">
              <a:lnSpc>
                <a:spcPct val="115000"/>
              </a:lnSpc>
              <a:spcBef>
                <a:spcPts val="400"/>
              </a:spcBef>
              <a:spcAft>
                <a:spcPts val="0"/>
              </a:spcAft>
              <a:buClr>
                <a:schemeClr val="dk1"/>
              </a:buClr>
              <a:buSzPts val="2000"/>
              <a:buNone/>
            </a:pPr>
            <a:endParaRPr sz="2000"/>
          </a:p>
          <a:p>
            <a:pPr marL="342900" lvl="0" indent="-342900" algn="just" rtl="0">
              <a:spcBef>
                <a:spcPts val="1400"/>
              </a:spcBef>
              <a:spcAft>
                <a:spcPts val="0"/>
              </a:spcAft>
              <a:buClr>
                <a:schemeClr val="dk1"/>
              </a:buClr>
              <a:buSzPts val="2000"/>
              <a:buChar char="•"/>
            </a:pPr>
            <a:r>
              <a:rPr lang="es-AR" sz="2000"/>
              <a:t>Omisiones y retrasos, incluidas las entregas controladas, caracterizadas por un comportamiento pasivo del agente;</a:t>
            </a:r>
            <a:endParaRPr/>
          </a:p>
          <a:p>
            <a:pPr marL="342900" lvl="0" indent="-342900" algn="just" rtl="0">
              <a:spcBef>
                <a:spcPts val="400"/>
              </a:spcBef>
              <a:spcAft>
                <a:spcPts val="0"/>
              </a:spcAft>
              <a:buClr>
                <a:schemeClr val="dk1"/>
              </a:buClr>
              <a:buSzPts val="2000"/>
              <a:buChar char="•"/>
            </a:pPr>
            <a:r>
              <a:rPr lang="es-AR" sz="2000"/>
              <a:t>Investigaciones dirigidas a la obtención de evidencia, como actividades encubiertas, caracterizadas por una conducta activa.</a:t>
            </a:r>
            <a:endParaRPr sz="2000"/>
          </a:p>
        </p:txBody>
      </p:sp>
      <p:sp>
        <p:nvSpPr>
          <p:cNvPr id="486" name="Google Shape;486;p67"/>
          <p:cNvSpPr/>
          <p:nvPr/>
        </p:nvSpPr>
        <p:spPr>
          <a:xfrm>
            <a:off x="0" y="90102"/>
            <a:ext cx="0"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87" name="Google Shape;487;p67"/>
          <p:cNvSpPr/>
          <p:nvPr/>
        </p:nvSpPr>
        <p:spPr>
          <a:xfrm>
            <a:off x="0" y="90102"/>
            <a:ext cx="0" cy="276999"/>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88" name="Google Shape;488;p67"/>
          <p:cNvSpPr txBox="1">
            <a:spLocks noGrp="1"/>
          </p:cNvSpPr>
          <p:nvPr>
            <p:ph type="title"/>
          </p:nvPr>
        </p:nvSpPr>
        <p:spPr>
          <a:xfrm>
            <a:off x="349027" y="274768"/>
            <a:ext cx="11463224" cy="1477328"/>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12121"/>
              </a:buClr>
              <a:buSzPts val="2400"/>
              <a:buFont typeface="Calibri"/>
              <a:buNone/>
            </a:pPr>
            <a:r>
              <a:rPr lang="es-AR" sz="2400" b="0" i="0" u="none" strike="noStrike" cap="none">
                <a:solidFill>
                  <a:srgbClr val="212121"/>
                </a:solidFill>
                <a:latin typeface="Calibri"/>
                <a:ea typeface="Calibri"/>
                <a:cs typeface="Calibri"/>
                <a:sym typeface="Calibri"/>
              </a:rPr>
              <a:t>Art. 9 Ley 16/03/2006 n. 146</a:t>
            </a:r>
            <a:br>
              <a:rPr lang="es-AR" sz="2400" b="0" i="0" u="none" strike="noStrike" cap="none">
                <a:solidFill>
                  <a:srgbClr val="212121"/>
                </a:solidFill>
                <a:latin typeface="Calibri"/>
                <a:ea typeface="Calibri"/>
                <a:cs typeface="Calibri"/>
                <a:sym typeface="Calibri"/>
              </a:rPr>
            </a:br>
            <a:r>
              <a:rPr lang="es-AR" sz="2400" b="0" i="0" u="none" strike="noStrike" cap="none">
                <a:solidFill>
                  <a:srgbClr val="212121"/>
                </a:solidFill>
                <a:latin typeface="Calibri"/>
                <a:ea typeface="Calibri"/>
                <a:cs typeface="Calibri"/>
                <a:sym typeface="Calibri"/>
              </a:rPr>
              <a:t> (Ratificación y ejecución de los convenios y protocolos de la ONU contra la delincuencia organizada</a:t>
            </a:r>
            <a:r>
              <a:rPr lang="es-AR" sz="2400">
                <a:solidFill>
                  <a:srgbClr val="212121"/>
                </a:solidFill>
                <a:latin typeface="Calibri"/>
                <a:ea typeface="Calibri"/>
                <a:cs typeface="Calibri"/>
                <a:sym typeface="Calibri"/>
              </a:rPr>
              <a:t> </a:t>
            </a:r>
            <a:r>
              <a:rPr lang="es-AR" sz="2400" b="0" i="0" u="none" strike="noStrike" cap="none">
                <a:solidFill>
                  <a:srgbClr val="212121"/>
                </a:solidFill>
                <a:latin typeface="Calibri"/>
                <a:ea typeface="Calibri"/>
                <a:cs typeface="Calibri"/>
                <a:sym typeface="Calibri"/>
              </a:rPr>
              <a:t>transnacional - Palermo, 15 de noviembre de 2000 y 31 de mayo de 2001)</a:t>
            </a:r>
            <a:br>
              <a:rPr lang="es-AR" sz="2400" b="0" i="0" u="none" strike="noStrike" cap="none">
                <a:solidFill>
                  <a:srgbClr val="212121"/>
                </a:solidFill>
                <a:latin typeface="Calibri"/>
                <a:ea typeface="Calibri"/>
                <a:cs typeface="Calibri"/>
                <a:sym typeface="Calibri"/>
              </a:rPr>
            </a:br>
            <a:r>
              <a:rPr lang="es-AR" sz="2400" b="0" i="0" u="none" strike="noStrike" cap="none">
                <a:solidFill>
                  <a:srgbClr val="212121"/>
                </a:solidFill>
                <a:latin typeface="Calibri"/>
                <a:ea typeface="Calibri"/>
                <a:cs typeface="Calibri"/>
                <a:sym typeface="Calibri"/>
              </a:rPr>
              <a:t> ha implementado:</a:t>
            </a:r>
            <a:r>
              <a:rPr lang="es-AR" sz="2400" b="0" i="0" u="none" strike="noStrike" cap="none">
                <a:solidFill>
                  <a:schemeClr val="dk1"/>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B9B9"/>
        </a:solidFill>
        <a:effectLst/>
      </p:bgPr>
    </p:bg>
    <p:spTree>
      <p:nvGrpSpPr>
        <p:cNvPr id="1" name="Shape 318"/>
        <p:cNvGrpSpPr/>
        <p:nvPr/>
      </p:nvGrpSpPr>
      <p:grpSpPr>
        <a:xfrm>
          <a:off x="0" y="0"/>
          <a:ext cx="0" cy="0"/>
          <a:chOff x="0" y="0"/>
          <a:chExt cx="0" cy="0"/>
        </a:xfrm>
      </p:grpSpPr>
      <p:sp>
        <p:nvSpPr>
          <p:cNvPr id="319" name="Google Shape;319;p50" descr="DNA_logo_vett.pdf"/>
          <p:cNvSpPr/>
          <p:nvPr/>
        </p:nvSpPr>
        <p:spPr>
          <a:xfrm>
            <a:off x="1524000" y="227869"/>
            <a:ext cx="2937384" cy="1943245"/>
          </a:xfrm>
          <a:prstGeom prst="rect">
            <a:avLst/>
          </a:prstGeom>
          <a:noFill/>
          <a:ln>
            <a:noFill/>
          </a:ln>
        </p:spPr>
      </p:sp>
      <p:sp>
        <p:nvSpPr>
          <p:cNvPr id="320" name="Google Shape;320;p50"/>
          <p:cNvSpPr/>
          <p:nvPr/>
        </p:nvSpPr>
        <p:spPr>
          <a:xfrm>
            <a:off x="2436850" y="3051172"/>
            <a:ext cx="6754072"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4800" b="1" i="0" u="none" strike="noStrike" cap="none">
                <a:solidFill>
                  <a:schemeClr val="dk1"/>
                </a:solidFill>
                <a:latin typeface="Arimo"/>
                <a:ea typeface="Arimo"/>
                <a:cs typeface="Arimo"/>
                <a:sym typeface="Arimo"/>
              </a:rPr>
              <a:t>Dra. Elisabetta Pugliese</a:t>
            </a:r>
            <a:endParaRPr sz="4800">
              <a:solidFill>
                <a:schemeClr val="dk1"/>
              </a:solidFill>
              <a:latin typeface="Arimo"/>
              <a:ea typeface="Arimo"/>
              <a:cs typeface="Arimo"/>
              <a:sym typeface="Arimo"/>
            </a:endParaRPr>
          </a:p>
        </p:txBody>
      </p:sp>
      <p:sp>
        <p:nvSpPr>
          <p:cNvPr id="321" name="Google Shape;321;p50"/>
          <p:cNvSpPr/>
          <p:nvPr/>
        </p:nvSpPr>
        <p:spPr>
          <a:xfrm>
            <a:off x="1524002" y="4495803"/>
            <a:ext cx="8936100" cy="1425005"/>
          </a:xfrm>
          <a:prstGeom prst="rect">
            <a:avLst/>
          </a:prstGeom>
          <a:noFill/>
          <a:ln>
            <a:noFill/>
          </a:ln>
        </p:spPr>
        <p:txBody>
          <a:bodyPr spcFirstLastPara="1" wrap="square" lIns="91425" tIns="45700" rIns="91425" bIns="45700" anchor="ctr" anchorCtr="0">
            <a:noAutofit/>
          </a:bodyPr>
          <a:lstStyle/>
          <a:p>
            <a:pPr marL="0" marR="0" lvl="0" indent="0" algn="ctr" rtl="0">
              <a:lnSpc>
                <a:spcPct val="130000"/>
              </a:lnSpc>
              <a:spcBef>
                <a:spcPts val="0"/>
              </a:spcBef>
              <a:spcAft>
                <a:spcPts val="0"/>
              </a:spcAft>
              <a:buNone/>
            </a:pPr>
            <a:r>
              <a:rPr lang="es-AR" sz="3200">
                <a:solidFill>
                  <a:schemeClr val="dk1"/>
                </a:solidFill>
                <a:latin typeface="Arimo"/>
                <a:ea typeface="Arimo"/>
                <a:cs typeface="Arimo"/>
                <a:sym typeface="Arimo"/>
              </a:rPr>
              <a:t>Procuradora Suplente Nacional</a:t>
            </a:r>
            <a:endParaRPr/>
          </a:p>
          <a:p>
            <a:pPr marL="0" marR="0" lvl="0" indent="0" algn="ctr" rtl="0">
              <a:lnSpc>
                <a:spcPct val="130000"/>
              </a:lnSpc>
              <a:spcBef>
                <a:spcPts val="600"/>
              </a:spcBef>
              <a:spcAft>
                <a:spcPts val="0"/>
              </a:spcAft>
              <a:buNone/>
            </a:pPr>
            <a:r>
              <a:rPr lang="es-AR" sz="3200">
                <a:solidFill>
                  <a:schemeClr val="dk1"/>
                </a:solidFill>
                <a:latin typeface="Arimo"/>
                <a:ea typeface="Arimo"/>
                <a:cs typeface="Arimo"/>
                <a:sym typeface="Arimo"/>
              </a:rPr>
              <a:t>Antimafia y Antiterrorismo</a:t>
            </a:r>
            <a:endParaRPr sz="3200">
              <a:solidFill>
                <a:schemeClr val="dk1"/>
              </a:solidFill>
              <a:latin typeface="Arimo"/>
              <a:ea typeface="Arimo"/>
              <a:cs typeface="Arimo"/>
              <a:sym typeface="Arimo"/>
            </a:endParaRPr>
          </a:p>
        </p:txBody>
      </p:sp>
      <p:pic>
        <p:nvPicPr>
          <p:cNvPr id="322" name="Google Shape;322;p50" descr="LogoC_XXL.png"/>
          <p:cNvPicPr preferRelativeResize="0"/>
          <p:nvPr/>
        </p:nvPicPr>
        <p:blipFill rotWithShape="1">
          <a:blip r:embed="rId3">
            <a:alphaModFix/>
          </a:blip>
          <a:srcRect/>
          <a:stretch/>
        </p:blipFill>
        <p:spPr>
          <a:xfrm>
            <a:off x="6705602" y="380165"/>
            <a:ext cx="3449700" cy="17909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es-AR" sz="2400" b="1"/>
              <a:t>Art. 9 Ley 16/03/2006 n. 146 Estatuto de las operaciones encubiertas</a:t>
            </a:r>
            <a:endParaRPr/>
          </a:p>
        </p:txBody>
      </p:sp>
      <p:sp>
        <p:nvSpPr>
          <p:cNvPr id="494" name="Google Shape;494;p68"/>
          <p:cNvSpPr txBox="1">
            <a:spLocks noGrp="1"/>
          </p:cNvSpPr>
          <p:nvPr>
            <p:ph type="body" idx="1"/>
          </p:nvPr>
        </p:nvSpPr>
        <p:spPr>
          <a:xfrm>
            <a:off x="1178351" y="1600205"/>
            <a:ext cx="9879291" cy="4525963"/>
          </a:xfrm>
          <a:prstGeom prst="rect">
            <a:avLst/>
          </a:prstGeom>
          <a:noFill/>
          <a:ln>
            <a:noFill/>
          </a:ln>
        </p:spPr>
        <p:txBody>
          <a:bodyPr spcFirstLastPara="1" wrap="square" lIns="91425" tIns="45700" rIns="91425" bIns="45700" anchor="t" anchorCtr="0">
            <a:noAutofit/>
          </a:bodyPr>
          <a:lstStyle/>
          <a:p>
            <a:pPr marL="103188" lvl="0" indent="0" algn="just" rtl="0">
              <a:lnSpc>
                <a:spcPct val="80000"/>
              </a:lnSpc>
              <a:spcBef>
                <a:spcPts val="0"/>
              </a:spcBef>
              <a:spcAft>
                <a:spcPts val="0"/>
              </a:spcAft>
              <a:buClr>
                <a:schemeClr val="dk1"/>
              </a:buClr>
              <a:buSzPts val="950"/>
              <a:buNone/>
            </a:pPr>
            <a:endParaRPr sz="950"/>
          </a:p>
          <a:p>
            <a:pPr marL="446088" lvl="0" indent="-342900" algn="just" rtl="0">
              <a:lnSpc>
                <a:spcPct val="80000"/>
              </a:lnSpc>
              <a:spcBef>
                <a:spcPts val="361"/>
              </a:spcBef>
              <a:spcAft>
                <a:spcPts val="0"/>
              </a:spcAft>
              <a:buClr>
                <a:schemeClr val="dk1"/>
              </a:buClr>
              <a:buSzPts val="1804"/>
              <a:buChar char="•"/>
            </a:pPr>
            <a:r>
              <a:rPr lang="es-AR" sz="1804"/>
              <a:t>Cuerpos policiales con derecho a actuar (también a través de auxiliares y personas interpuestas): oficiales de Policía Judicial que pertenecen a cuerpos de investigación de la Polizia, los Carabinieri, la Guardia di Finanza e la DIA</a:t>
            </a:r>
            <a:endParaRPr/>
          </a:p>
          <a:p>
            <a:pPr marL="446088" lvl="0" indent="-342900" algn="just" rtl="0">
              <a:lnSpc>
                <a:spcPct val="80000"/>
              </a:lnSpc>
              <a:spcBef>
                <a:spcPts val="361"/>
              </a:spcBef>
              <a:spcAft>
                <a:spcPts val="0"/>
              </a:spcAft>
              <a:buClr>
                <a:schemeClr val="dk1"/>
              </a:buClr>
              <a:buSzPts val="1804"/>
              <a:buChar char="•"/>
            </a:pPr>
            <a:r>
              <a:rPr lang="es-AR" sz="1804"/>
              <a:t>especializado en investigaciones del crimen organizado; o en contraste con el terrorismo, la subversión, el financiamiento del terrorismo</a:t>
            </a:r>
            <a:endParaRPr/>
          </a:p>
          <a:p>
            <a:pPr marL="446088" lvl="0" indent="-342900" algn="just" rtl="0">
              <a:lnSpc>
                <a:spcPct val="80000"/>
              </a:lnSpc>
              <a:spcBef>
                <a:spcPts val="361"/>
              </a:spcBef>
              <a:spcAft>
                <a:spcPts val="0"/>
              </a:spcAft>
              <a:buClr>
                <a:schemeClr val="dk1"/>
              </a:buClr>
              <a:buSzPts val="1804"/>
              <a:buChar char="•"/>
            </a:pPr>
            <a:r>
              <a:rPr lang="es-AR" sz="1804"/>
              <a:t>Tipo de investigaciones: operaciones encubiertas, vigilancia electrónica, activación de sitios web, creación y gestión de redes de comunicación o intercambio de redes o sistemas informáticos; </a:t>
            </a:r>
            <a:endParaRPr sz="1804"/>
          </a:p>
          <a:p>
            <a:pPr marL="446088" lvl="0" indent="-342900" algn="just" rtl="0">
              <a:lnSpc>
                <a:spcPct val="80000"/>
              </a:lnSpc>
              <a:spcBef>
                <a:spcPts val="361"/>
              </a:spcBef>
              <a:spcAft>
                <a:spcPts val="0"/>
              </a:spcAft>
              <a:buClr>
                <a:schemeClr val="dk1"/>
              </a:buClr>
              <a:buSzPts val="1804"/>
              <a:buChar char="•"/>
            </a:pPr>
            <a:r>
              <a:rPr lang="es-AR" sz="1804"/>
              <a:t>Antecedentes en la actividad investigadora;</a:t>
            </a:r>
            <a:endParaRPr/>
          </a:p>
          <a:p>
            <a:pPr marL="446088" lvl="0" indent="-342900" algn="just" rtl="0">
              <a:lnSpc>
                <a:spcPct val="80000"/>
              </a:lnSpc>
              <a:spcBef>
                <a:spcPts val="361"/>
              </a:spcBef>
              <a:spcAft>
                <a:spcPts val="0"/>
              </a:spcAft>
              <a:buClr>
                <a:schemeClr val="dk1"/>
              </a:buClr>
              <a:buSzPts val="1804"/>
              <a:buChar char="•"/>
            </a:pPr>
            <a:r>
              <a:rPr lang="es-AR" sz="1804"/>
              <a:t>obligación de comunicación al Fiscal;</a:t>
            </a:r>
            <a:endParaRPr sz="1804"/>
          </a:p>
          <a:p>
            <a:pPr marL="446088" lvl="0" indent="-342900" algn="just" rtl="0">
              <a:lnSpc>
                <a:spcPct val="80000"/>
              </a:lnSpc>
              <a:spcBef>
                <a:spcPts val="361"/>
              </a:spcBef>
              <a:spcAft>
                <a:spcPts val="0"/>
              </a:spcAft>
              <a:buClr>
                <a:schemeClr val="dk1"/>
              </a:buClr>
              <a:buSzPts val="1804"/>
              <a:buChar char="•"/>
            </a:pPr>
            <a:r>
              <a:rPr lang="es-AR" sz="1804"/>
              <a:t>Hipótesis estrictas de delitos: extorsión, secuestro por extorsión, usura, lavado de dinero, reutilización del producto del delito, delitos contra la persona, violación de la ley de armas, violación de la ley de drogas, actividad organizada del tráfico de residuos, prostitución, inmigración ilegal y la financiación del terrorismo;</a:t>
            </a:r>
            <a:endParaRPr/>
          </a:p>
          <a:p>
            <a:pPr marL="446088" lvl="0" indent="-342900" algn="just" rtl="0">
              <a:lnSpc>
                <a:spcPct val="80000"/>
              </a:lnSpc>
              <a:spcBef>
                <a:spcPts val="361"/>
              </a:spcBef>
              <a:spcAft>
                <a:spcPts val="0"/>
              </a:spcAft>
              <a:buClr>
                <a:schemeClr val="dk1"/>
              </a:buClr>
              <a:buSzPts val="1804"/>
              <a:buChar char="•"/>
            </a:pPr>
            <a:r>
              <a:rPr lang="es-AR" sz="1804"/>
              <a:t>delimitación de las actividades permitidas: proporcionar refugio y asistir a los miembros de la organización criminal; compra, recibo, reemplazo, ocultación de dinero, armas, documentos, drogas; Facilitación de su uso, actividades prodrómicas o instrumentales.</a:t>
            </a:r>
            <a:endParaRPr sz="1804"/>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9"/>
          <p:cNvSpPr txBox="1">
            <a:spLocks noGrp="1"/>
          </p:cNvSpPr>
          <p:nvPr>
            <p:ph type="body" idx="1"/>
          </p:nvPr>
        </p:nvSpPr>
        <p:spPr>
          <a:xfrm>
            <a:off x="1178353" y="1138292"/>
            <a:ext cx="9794449" cy="452596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3200"/>
              <a:buNone/>
            </a:pPr>
            <a:r>
              <a:rPr lang="es-AR" b="1"/>
              <a:t>La Corte Europea de Derechos Humanos </a:t>
            </a:r>
            <a:endParaRPr/>
          </a:p>
          <a:p>
            <a:pPr marL="0" lvl="0" indent="0" algn="just" rtl="0">
              <a:spcBef>
                <a:spcPts val="640"/>
              </a:spcBef>
              <a:spcAft>
                <a:spcPts val="0"/>
              </a:spcAft>
              <a:buClr>
                <a:schemeClr val="dk1"/>
              </a:buClr>
              <a:buSzPts val="3200"/>
              <a:buNone/>
            </a:pPr>
            <a:endParaRPr b="1"/>
          </a:p>
          <a:p>
            <a:pPr marL="342900" lvl="0" indent="-342900" algn="just" rtl="0">
              <a:spcBef>
                <a:spcPts val="640"/>
              </a:spcBef>
              <a:spcAft>
                <a:spcPts val="0"/>
              </a:spcAft>
              <a:buClr>
                <a:schemeClr val="dk1"/>
              </a:buClr>
              <a:buSzPts val="3200"/>
              <a:buChar char="•"/>
            </a:pPr>
            <a:r>
              <a:rPr lang="es-AR"/>
              <a:t>Compatibilidad de las técnicas especiales de investigación con el "derecho a un juicio justo";</a:t>
            </a:r>
            <a:endParaRPr/>
          </a:p>
          <a:p>
            <a:pPr marL="342900" lvl="0" indent="-342900" algn="just" rtl="0">
              <a:spcBef>
                <a:spcPts val="640"/>
              </a:spcBef>
              <a:spcAft>
                <a:spcPts val="0"/>
              </a:spcAft>
              <a:buClr>
                <a:schemeClr val="dk1"/>
              </a:buClr>
              <a:buSzPts val="3200"/>
              <a:buChar char="•"/>
            </a:pPr>
            <a:r>
              <a:rPr lang="es-AR"/>
              <a:t>Compatibilidad de testimonios anónimos con el principio de "contradictorio".</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7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s-AR" b="1"/>
              <a:t>El rol de la Autoridad Judiciaria</a:t>
            </a:r>
            <a:endParaRPr b="1"/>
          </a:p>
        </p:txBody>
      </p:sp>
      <p:sp>
        <p:nvSpPr>
          <p:cNvPr id="505" name="Google Shape;505;p70"/>
          <p:cNvSpPr txBox="1">
            <a:spLocks noGrp="1"/>
          </p:cNvSpPr>
          <p:nvPr>
            <p:ph type="body" idx="1"/>
          </p:nvPr>
        </p:nvSpPr>
        <p:spPr>
          <a:xfrm>
            <a:off x="1630837" y="1600205"/>
            <a:ext cx="9257123" cy="452596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3200"/>
              <a:buNone/>
            </a:pPr>
            <a:r>
              <a:rPr lang="es-AR"/>
              <a:t>El Fiscal dirige las investigaciones; </a:t>
            </a:r>
            <a:endParaRPr/>
          </a:p>
          <a:p>
            <a:pPr marL="0" lvl="0" indent="0" algn="just" rtl="0">
              <a:spcBef>
                <a:spcPts val="640"/>
              </a:spcBef>
              <a:spcAft>
                <a:spcPts val="0"/>
              </a:spcAft>
              <a:buClr>
                <a:schemeClr val="dk1"/>
              </a:buClr>
              <a:buSzPts val="3200"/>
              <a:buNone/>
            </a:pPr>
            <a:r>
              <a:rPr lang="es-AR"/>
              <a:t>Ejerce control formal y substancial en las actividades encubiertas.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7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s-AR" sz="3240" b="1"/>
              <a:t>Actividad Encubierta y cooperación internacional</a:t>
            </a:r>
            <a:br>
              <a:rPr lang="es-AR" sz="3240" b="1"/>
            </a:br>
            <a:r>
              <a:rPr lang="es-AR" sz="3240" b="1"/>
              <a:t>O.I.E. (D.Lgs n. 108 del 21-06-2017 – dir. 2014/41/UE)</a:t>
            </a:r>
            <a:endParaRPr sz="3240" b="1"/>
          </a:p>
        </p:txBody>
      </p:sp>
      <p:sp>
        <p:nvSpPr>
          <p:cNvPr id="511" name="Google Shape;511;p71"/>
          <p:cNvSpPr txBox="1">
            <a:spLocks noGrp="1"/>
          </p:cNvSpPr>
          <p:nvPr>
            <p:ph type="body" idx="1"/>
          </p:nvPr>
        </p:nvSpPr>
        <p:spPr>
          <a:xfrm>
            <a:off x="1159497" y="1600205"/>
            <a:ext cx="9681328" cy="4525963"/>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dk1"/>
              </a:buClr>
              <a:buSzPts val="3200"/>
              <a:buChar char="•"/>
            </a:pPr>
            <a:r>
              <a:rPr lang="es-AR"/>
              <a:t>La evidencia adquirida a través de la actividad encubierta debe ser compatible tanto en el país donde fue adquirida; tanto en el país donde se va a utilizar;</a:t>
            </a:r>
            <a:endParaRPr/>
          </a:p>
          <a:p>
            <a:pPr marL="342900" lvl="0" indent="-342900" algn="just" rtl="0">
              <a:lnSpc>
                <a:spcPct val="90000"/>
              </a:lnSpc>
              <a:spcBef>
                <a:spcPts val="640"/>
              </a:spcBef>
              <a:spcAft>
                <a:spcPts val="0"/>
              </a:spcAft>
              <a:buClr>
                <a:schemeClr val="dk1"/>
              </a:buClr>
              <a:buSzPts val="3200"/>
              <a:buChar char="•"/>
            </a:pPr>
            <a:r>
              <a:rPr lang="es-AR"/>
              <a:t>el orden de la investigación debe ser "proporcional": la actividad solicitada no debe perjudicar los derechos y libertades del acusado o de otras personas involucradas; debe estar motivado por necesidades de investigación concretas para hechos de gravedad particular.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s-AR"/>
              <a:t>D.Lgs n. 108/2017</a:t>
            </a:r>
            <a:endParaRPr/>
          </a:p>
        </p:txBody>
      </p:sp>
      <p:sp>
        <p:nvSpPr>
          <p:cNvPr id="517" name="Google Shape;517;p72"/>
          <p:cNvSpPr txBox="1">
            <a:spLocks noGrp="1"/>
          </p:cNvSpPr>
          <p:nvPr>
            <p:ph type="body" idx="1"/>
          </p:nvPr>
        </p:nvSpPr>
        <p:spPr>
          <a:xfrm>
            <a:off x="1555423" y="1600205"/>
            <a:ext cx="9568207" cy="452596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960"/>
              <a:buNone/>
            </a:pPr>
            <a:r>
              <a:rPr lang="es-AR" sz="2960"/>
              <a:t>Operación Encubiertas (art. 21 e 41 por procedimiento pasivo)</a:t>
            </a:r>
            <a:endParaRPr/>
          </a:p>
          <a:p>
            <a:pPr marL="0" lvl="0" indent="0" algn="just" rtl="0">
              <a:lnSpc>
                <a:spcPct val="90000"/>
              </a:lnSpc>
              <a:spcBef>
                <a:spcPts val="592"/>
              </a:spcBef>
              <a:spcAft>
                <a:spcPts val="0"/>
              </a:spcAft>
              <a:buClr>
                <a:schemeClr val="dk1"/>
              </a:buClr>
              <a:buSzPts val="2960"/>
              <a:buNone/>
            </a:pPr>
            <a:r>
              <a:rPr lang="es-AR" sz="2960"/>
              <a:t>					↓</a:t>
            </a:r>
            <a:endParaRPr/>
          </a:p>
          <a:p>
            <a:pPr marL="0" lvl="0" indent="0" algn="just" rtl="0">
              <a:lnSpc>
                <a:spcPct val="90000"/>
              </a:lnSpc>
              <a:spcBef>
                <a:spcPts val="592"/>
              </a:spcBef>
              <a:spcAft>
                <a:spcPts val="0"/>
              </a:spcAft>
              <a:buClr>
                <a:schemeClr val="dk1"/>
              </a:buClr>
              <a:buSzPts val="2960"/>
              <a:buNone/>
            </a:pPr>
            <a:r>
              <a:rPr lang="es-AR" sz="2960"/>
              <a:t>Limites para evitar el peligro de alterar la conducta voluntaria del imputado;</a:t>
            </a:r>
            <a:endParaRPr/>
          </a:p>
          <a:p>
            <a:pPr marL="0" lvl="0" indent="0" algn="just" rtl="0">
              <a:lnSpc>
                <a:spcPct val="90000"/>
              </a:lnSpc>
              <a:spcBef>
                <a:spcPts val="592"/>
              </a:spcBef>
              <a:spcAft>
                <a:spcPts val="0"/>
              </a:spcAft>
              <a:buClr>
                <a:schemeClr val="dk1"/>
              </a:buClr>
              <a:buSzPts val="2960"/>
              <a:buNone/>
            </a:pPr>
            <a:r>
              <a:rPr lang="es-AR" sz="2960"/>
              <a:t>Atraso y omisión de actos de secuestro y detención ( artt.22 e 42 por procedimiento activo)</a:t>
            </a:r>
            <a:endParaRPr/>
          </a:p>
          <a:p>
            <a:pPr marL="0" lvl="0" indent="0" algn="just" rtl="0">
              <a:lnSpc>
                <a:spcPct val="90000"/>
              </a:lnSpc>
              <a:spcBef>
                <a:spcPts val="592"/>
              </a:spcBef>
              <a:spcAft>
                <a:spcPts val="0"/>
              </a:spcAft>
              <a:buClr>
                <a:schemeClr val="dk1"/>
              </a:buClr>
              <a:buSzPts val="2960"/>
              <a:buNone/>
            </a:pPr>
            <a:r>
              <a:rPr lang="es-AR" sz="2960"/>
              <a:t>					↓</a:t>
            </a:r>
            <a:endParaRPr/>
          </a:p>
          <a:p>
            <a:pPr marL="0" lvl="0" indent="0" algn="just" rtl="0">
              <a:lnSpc>
                <a:spcPct val="90000"/>
              </a:lnSpc>
              <a:spcBef>
                <a:spcPts val="592"/>
              </a:spcBef>
              <a:spcAft>
                <a:spcPts val="0"/>
              </a:spcAft>
              <a:buClr>
                <a:schemeClr val="dk1"/>
              </a:buClr>
              <a:buSzPts val="2960"/>
              <a:buNone/>
            </a:pPr>
            <a:r>
              <a:rPr lang="es-AR" sz="2960"/>
              <a:t>Equilibrar el interés investigativo con peligro de exposición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s-AR"/>
              <a:t>Procedimiento pasivo</a:t>
            </a:r>
            <a:endParaRPr/>
          </a:p>
        </p:txBody>
      </p:sp>
      <p:sp>
        <p:nvSpPr>
          <p:cNvPr id="523" name="Google Shape;523;p73"/>
          <p:cNvSpPr txBox="1">
            <a:spLocks noGrp="1"/>
          </p:cNvSpPr>
          <p:nvPr>
            <p:ph type="body" idx="1"/>
          </p:nvPr>
        </p:nvSpPr>
        <p:spPr>
          <a:xfrm>
            <a:off x="1385740" y="1600205"/>
            <a:ext cx="9634195" cy="4525963"/>
          </a:xfrm>
          <a:prstGeom prst="rect">
            <a:avLst/>
          </a:prstGeom>
          <a:noFill/>
          <a:ln>
            <a:noFill/>
          </a:ln>
        </p:spPr>
        <p:txBody>
          <a:bodyPr spcFirstLastPara="1" wrap="square" lIns="91425" tIns="45700" rIns="91425" bIns="45700" anchor="t" anchorCtr="0">
            <a:noAutofit/>
          </a:bodyPr>
          <a:lstStyle/>
          <a:p>
            <a:pPr marL="342900" lvl="0" indent="-342900" algn="just" rtl="0">
              <a:spcBef>
                <a:spcPts val="0"/>
              </a:spcBef>
              <a:spcAft>
                <a:spcPts val="0"/>
              </a:spcAft>
              <a:buClr>
                <a:schemeClr val="dk1"/>
              </a:buClr>
              <a:buSzPts val="3200"/>
              <a:buChar char="•"/>
            </a:pPr>
            <a:r>
              <a:rPr lang="es-AR"/>
              <a:t>Jurisdicción: Fiscal del distrito e del lugar donde debe iniciar el procedimiento</a:t>
            </a:r>
            <a:endParaRPr/>
          </a:p>
          <a:p>
            <a:pPr marL="342900" lvl="0" indent="-342900" algn="just" rtl="0">
              <a:spcBef>
                <a:spcPts val="640"/>
              </a:spcBef>
              <a:spcAft>
                <a:spcPts val="0"/>
              </a:spcAft>
              <a:buClr>
                <a:schemeClr val="dk1"/>
              </a:buClr>
              <a:buSzPts val="3200"/>
              <a:buChar char="•"/>
            </a:pPr>
            <a:r>
              <a:rPr lang="es-AR"/>
              <a:t>Comunicación al Procurador Nacional Antimafia por los delitos contemplados en el art. 51, coma 3 bis y 3 quater c.p.p.; miembro nacional EUROJUST</a:t>
            </a:r>
            <a:endParaRPr/>
          </a:p>
          <a:p>
            <a:pPr marL="342900" lvl="0" indent="-342900" algn="just" rtl="0">
              <a:spcBef>
                <a:spcPts val="640"/>
              </a:spcBef>
              <a:spcAft>
                <a:spcPts val="0"/>
              </a:spcAft>
              <a:buClr>
                <a:schemeClr val="dk1"/>
              </a:buClr>
              <a:buSzPts val="3200"/>
              <a:buChar char="•"/>
            </a:pPr>
            <a:r>
              <a:rPr lang="es-AR"/>
              <a:t>Contenido: - relevancia actividad;</a:t>
            </a:r>
            <a:endParaRPr/>
          </a:p>
          <a:p>
            <a:pPr marL="0" lvl="0" indent="0" algn="just" rtl="0">
              <a:spcBef>
                <a:spcPts val="640"/>
              </a:spcBef>
              <a:spcAft>
                <a:spcPts val="0"/>
              </a:spcAft>
              <a:buClr>
                <a:schemeClr val="dk1"/>
              </a:buClr>
              <a:buSzPts val="3200"/>
              <a:buNone/>
            </a:pPr>
            <a:r>
              <a:rPr lang="es-AR"/>
              <a:t>		 - Objetivos de investigación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s-AR" sz="3959"/>
              <a:t>No reconocimiento de la O.I.E. (orden de investigacion europeo)</a:t>
            </a:r>
            <a:endParaRPr sz="3959"/>
          </a:p>
        </p:txBody>
      </p:sp>
      <p:sp>
        <p:nvSpPr>
          <p:cNvPr id="529" name="Google Shape;529;p74"/>
          <p:cNvSpPr txBox="1">
            <a:spLocks noGrp="1"/>
          </p:cNvSpPr>
          <p:nvPr>
            <p:ph type="body" idx="1"/>
          </p:nvPr>
        </p:nvSpPr>
        <p:spPr>
          <a:xfrm>
            <a:off x="1225485" y="1600205"/>
            <a:ext cx="10011267"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212121"/>
              </a:buClr>
              <a:buSzPts val="3200"/>
              <a:buChar char="•"/>
            </a:pPr>
            <a:r>
              <a:rPr lang="es-AR">
                <a:solidFill>
                  <a:srgbClr val="212121"/>
                </a:solidFill>
                <a:latin typeface="arial"/>
                <a:ea typeface="arial"/>
                <a:cs typeface="arial"/>
                <a:sym typeface="arial"/>
              </a:rPr>
              <a:t>si la actividad solicitada no está permitida en nuestro sistema;</a:t>
            </a:r>
            <a:endParaRPr/>
          </a:p>
          <a:p>
            <a:pPr marL="342900" lvl="0" indent="-342900" algn="l" rtl="0">
              <a:spcBef>
                <a:spcPts val="640"/>
              </a:spcBef>
              <a:spcAft>
                <a:spcPts val="0"/>
              </a:spcAft>
              <a:buClr>
                <a:srgbClr val="212121"/>
              </a:buClr>
              <a:buSzPts val="3200"/>
              <a:buChar char="•"/>
            </a:pPr>
            <a:r>
              <a:rPr lang="es-AR">
                <a:solidFill>
                  <a:srgbClr val="212121"/>
                </a:solidFill>
                <a:latin typeface="arial"/>
                <a:ea typeface="arial"/>
                <a:cs typeface="arial"/>
                <a:sym typeface="arial"/>
              </a:rPr>
              <a:t>si la actividad puede causar perjuicio a otras investigaciones en curso;</a:t>
            </a:r>
            <a:endParaRPr/>
          </a:p>
          <a:p>
            <a:pPr marL="342900" lvl="0" indent="-342900" algn="l" rtl="0">
              <a:spcBef>
                <a:spcPts val="640"/>
              </a:spcBef>
              <a:spcAft>
                <a:spcPts val="0"/>
              </a:spcAft>
              <a:buClr>
                <a:srgbClr val="212121"/>
              </a:buClr>
              <a:buSzPts val="3200"/>
              <a:buChar char="•"/>
            </a:pPr>
            <a:r>
              <a:rPr lang="es-AR">
                <a:solidFill>
                  <a:srgbClr val="212121"/>
                </a:solidFill>
                <a:latin typeface="arial"/>
                <a:ea typeface="arial"/>
                <a:cs typeface="arial"/>
                <a:sym typeface="arial"/>
              </a:rPr>
              <a:t>cuando no se alcance el acuerdo entre la Autoridad solicitante y la Autoridad requerida sobre las modalidades de ejecución.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s-AR"/>
              <a:t>Procedimiento activo</a:t>
            </a:r>
            <a:endParaRPr/>
          </a:p>
        </p:txBody>
      </p:sp>
      <p:sp>
        <p:nvSpPr>
          <p:cNvPr id="535" name="Google Shape;535;p75"/>
          <p:cNvSpPr txBox="1">
            <a:spLocks noGrp="1"/>
          </p:cNvSpPr>
          <p:nvPr>
            <p:ph type="body" idx="1"/>
          </p:nvPr>
        </p:nvSpPr>
        <p:spPr>
          <a:xfrm>
            <a:off x="1225485" y="1600205"/>
            <a:ext cx="10356915"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s-AR"/>
              <a:t>La orden es emitida por el fiscal de distrito;</a:t>
            </a:r>
            <a:endParaRPr/>
          </a:p>
          <a:p>
            <a:pPr marL="342900" lvl="0" indent="-342900" algn="l" rtl="0">
              <a:spcBef>
                <a:spcPts val="640"/>
              </a:spcBef>
              <a:spcAft>
                <a:spcPts val="0"/>
              </a:spcAft>
              <a:buClr>
                <a:schemeClr val="dk1"/>
              </a:buClr>
              <a:buSzPts val="3200"/>
              <a:buChar char="•"/>
            </a:pPr>
            <a:r>
              <a:rPr lang="es-AR"/>
              <a:t>debe contener una breve descripción de las fuentes y leyes violadas;</a:t>
            </a:r>
            <a:endParaRPr/>
          </a:p>
          <a:p>
            <a:pPr marL="342900" lvl="0" indent="-342900" algn="l" rtl="0">
              <a:spcBef>
                <a:spcPts val="640"/>
              </a:spcBef>
              <a:spcAft>
                <a:spcPts val="0"/>
              </a:spcAft>
              <a:buClr>
                <a:schemeClr val="dk1"/>
              </a:buClr>
              <a:buSzPts val="3200"/>
              <a:buChar char="•"/>
            </a:pPr>
            <a:r>
              <a:rPr lang="es-AR"/>
              <a:t>Los procedimientos operativos deben ser acordados con la autoridad extranjera.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s-AR"/>
              <a:t>Equipo de investigación común</a:t>
            </a:r>
            <a:endParaRPr/>
          </a:p>
        </p:txBody>
      </p:sp>
      <p:sp>
        <p:nvSpPr>
          <p:cNvPr id="541" name="Google Shape;541;p76"/>
          <p:cNvSpPr txBox="1">
            <a:spLocks noGrp="1"/>
          </p:cNvSpPr>
          <p:nvPr>
            <p:ph type="body" idx="1"/>
          </p:nvPr>
        </p:nvSpPr>
        <p:spPr>
          <a:xfrm>
            <a:off x="1263192" y="1600205"/>
            <a:ext cx="10319208"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s-AR"/>
              <a:t>D.Lgs n. 108/2017 artt. 8, 11 e 21;</a:t>
            </a:r>
            <a:endParaRPr/>
          </a:p>
          <a:p>
            <a:pPr marL="0" lvl="0" indent="0" algn="l" rtl="0">
              <a:spcBef>
                <a:spcPts val="640"/>
              </a:spcBef>
              <a:spcAft>
                <a:spcPts val="0"/>
              </a:spcAft>
              <a:buClr>
                <a:schemeClr val="dk1"/>
              </a:buClr>
              <a:buSzPts val="3200"/>
              <a:buNone/>
            </a:pPr>
            <a:r>
              <a:rPr lang="es-AR"/>
              <a:t>D.Lgs 15-02-2016 n. 34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7"/>
          <p:cNvSpPr txBox="1"/>
          <p:nvPr/>
        </p:nvSpPr>
        <p:spPr>
          <a:xfrm>
            <a:off x="2335540" y="1951572"/>
            <a:ext cx="2520280" cy="348214"/>
          </a:xfrm>
          <a:prstGeom prst="rect">
            <a:avLst/>
          </a:prstGeom>
          <a:noFill/>
          <a:ln>
            <a:noFill/>
          </a:ln>
        </p:spPr>
        <p:txBody>
          <a:bodyPr spcFirstLastPara="1" wrap="square" lIns="91425" tIns="45700" rIns="91425" bIns="45700" anchor="ctr" anchorCtr="0">
            <a:noAutofit/>
          </a:bodyPr>
          <a:lstStyle/>
          <a:p>
            <a:pPr marL="0" marR="0" lvl="0" indent="0" algn="ctr" rtl="0">
              <a:lnSpc>
                <a:spcPct val="70000"/>
              </a:lnSpc>
              <a:spcBef>
                <a:spcPts val="0"/>
              </a:spcBef>
              <a:spcAft>
                <a:spcPts val="0"/>
              </a:spcAft>
              <a:buClr>
                <a:srgbClr val="000000"/>
              </a:buClr>
              <a:buSzPts val="2160"/>
              <a:buFont typeface="Calibri"/>
              <a:buNone/>
            </a:pPr>
            <a:r>
              <a:rPr lang="es-AR" sz="2160" b="1">
                <a:solidFill>
                  <a:srgbClr val="000000"/>
                </a:solidFill>
                <a:latin typeface="Calibri"/>
                <a:ea typeface="Calibri"/>
                <a:cs typeface="Calibri"/>
                <a:sym typeface="Calibri"/>
              </a:rPr>
              <a:t>Mafioso clásico</a:t>
            </a:r>
            <a:endParaRPr sz="2160" b="1">
              <a:solidFill>
                <a:srgbClr val="000000"/>
              </a:solidFill>
              <a:latin typeface="Calibri"/>
              <a:ea typeface="Calibri"/>
              <a:cs typeface="Calibri"/>
              <a:sym typeface="Calibri"/>
            </a:endParaRPr>
          </a:p>
        </p:txBody>
      </p:sp>
      <p:sp>
        <p:nvSpPr>
          <p:cNvPr id="547" name="Google Shape;547;p77"/>
          <p:cNvSpPr txBox="1"/>
          <p:nvPr/>
        </p:nvSpPr>
        <p:spPr>
          <a:xfrm>
            <a:off x="7703633" y="1919829"/>
            <a:ext cx="2232248" cy="32403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400"/>
              <a:buFont typeface="Arial"/>
              <a:buNone/>
            </a:pPr>
            <a:r>
              <a:rPr lang="es-AR" sz="2400">
                <a:solidFill>
                  <a:srgbClr val="000000"/>
                </a:solidFill>
                <a:latin typeface="Calibri"/>
                <a:ea typeface="Calibri"/>
                <a:cs typeface="Calibri"/>
                <a:sym typeface="Calibri"/>
              </a:rPr>
              <a:t> </a:t>
            </a:r>
            <a:r>
              <a:rPr lang="es-AR" sz="2400" b="1">
                <a:solidFill>
                  <a:srgbClr val="000000"/>
                </a:solidFill>
                <a:latin typeface="Calibri"/>
                <a:ea typeface="Calibri"/>
                <a:cs typeface="Calibri"/>
                <a:sym typeface="Calibri"/>
              </a:rPr>
              <a:t>Mafioso actual </a:t>
            </a:r>
            <a:endParaRPr sz="2400" b="1">
              <a:solidFill>
                <a:srgbClr val="000000"/>
              </a:solidFill>
              <a:latin typeface="Calibri"/>
              <a:ea typeface="Calibri"/>
              <a:cs typeface="Calibri"/>
              <a:sym typeface="Calibri"/>
            </a:endParaRPr>
          </a:p>
        </p:txBody>
      </p:sp>
      <p:pic>
        <p:nvPicPr>
          <p:cNvPr id="548" name="Google Shape;548;p77"/>
          <p:cNvPicPr preferRelativeResize="0"/>
          <p:nvPr/>
        </p:nvPicPr>
        <p:blipFill rotWithShape="1">
          <a:blip r:embed="rId3">
            <a:alphaModFix/>
          </a:blip>
          <a:srcRect/>
          <a:stretch/>
        </p:blipFill>
        <p:spPr>
          <a:xfrm>
            <a:off x="1704960" y="2408215"/>
            <a:ext cx="3781443" cy="2403930"/>
          </a:xfrm>
          <a:prstGeom prst="rect">
            <a:avLst/>
          </a:prstGeom>
          <a:noFill/>
          <a:ln>
            <a:noFill/>
          </a:ln>
        </p:spPr>
      </p:pic>
      <p:pic>
        <p:nvPicPr>
          <p:cNvPr id="549" name="Google Shape;549;p77"/>
          <p:cNvPicPr preferRelativeResize="0"/>
          <p:nvPr/>
        </p:nvPicPr>
        <p:blipFill rotWithShape="1">
          <a:blip r:embed="rId4">
            <a:alphaModFix/>
          </a:blip>
          <a:srcRect/>
          <a:stretch/>
        </p:blipFill>
        <p:spPr>
          <a:xfrm>
            <a:off x="6890327" y="2408218"/>
            <a:ext cx="3858860" cy="2514767"/>
          </a:xfrm>
          <a:prstGeom prst="rect">
            <a:avLst/>
          </a:prstGeom>
          <a:noFill/>
          <a:ln>
            <a:noFill/>
          </a:ln>
        </p:spPr>
      </p:pic>
      <p:sp>
        <p:nvSpPr>
          <p:cNvPr id="550" name="Google Shape;550;p77"/>
          <p:cNvSpPr txBox="1"/>
          <p:nvPr/>
        </p:nvSpPr>
        <p:spPr>
          <a:xfrm>
            <a:off x="1871407" y="350925"/>
            <a:ext cx="8645236"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3200" b="1">
                <a:solidFill>
                  <a:srgbClr val="002060"/>
                </a:solidFill>
                <a:latin typeface="Calibri"/>
                <a:ea typeface="Calibri"/>
                <a:cs typeface="Calibri"/>
                <a:sym typeface="Calibri"/>
              </a:rPr>
              <a:t>CONCLUSIONES</a:t>
            </a:r>
            <a:endParaRPr sz="3200" b="1">
              <a:solidFill>
                <a:srgbClr val="00206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30000"/>
          </a:blip>
          <a:stretch>
            <a:fillRect/>
          </a:stretch>
        </a:blipFill>
        <a:effectLst/>
      </p:bgPr>
    </p:bg>
    <p:spTree>
      <p:nvGrpSpPr>
        <p:cNvPr id="1" name="Shape 326"/>
        <p:cNvGrpSpPr/>
        <p:nvPr/>
      </p:nvGrpSpPr>
      <p:grpSpPr>
        <a:xfrm>
          <a:off x="0" y="0"/>
          <a:ext cx="0" cy="0"/>
          <a:chOff x="0" y="0"/>
          <a:chExt cx="0" cy="0"/>
        </a:xfrm>
      </p:grpSpPr>
      <p:sp>
        <p:nvSpPr>
          <p:cNvPr id="327" name="Google Shape;327;p51"/>
          <p:cNvSpPr txBox="1">
            <a:spLocks noGrp="1"/>
          </p:cNvSpPr>
          <p:nvPr>
            <p:ph type="ctrTitle"/>
          </p:nvPr>
        </p:nvSpPr>
        <p:spPr>
          <a:xfrm>
            <a:off x="3459639" y="141682"/>
            <a:ext cx="8417523" cy="64102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99"/>
              </a:buClr>
              <a:buSzPts val="2800"/>
              <a:buFont typeface="Jacques Francois Shadow"/>
              <a:buNone/>
            </a:pPr>
            <a:r>
              <a:rPr lang="es-AR" sz="2800" b="1" cap="none">
                <a:solidFill>
                  <a:srgbClr val="000099"/>
                </a:solidFill>
                <a:latin typeface="Jacques Francois Shadow"/>
                <a:ea typeface="Jacques Francois Shadow"/>
                <a:cs typeface="Jacques Francois Shadow"/>
                <a:sym typeface="Jacques Francois Shadow"/>
              </a:rPr>
              <a:t>LA LEGISLACIÓN ITALIANA ANTIMAFIA</a:t>
            </a:r>
            <a:endParaRPr sz="4800" b="1">
              <a:solidFill>
                <a:srgbClr val="366092"/>
              </a:solidFill>
              <a:latin typeface="Jacques Francois Shadow"/>
              <a:ea typeface="Jacques Francois Shadow"/>
              <a:cs typeface="Jacques Francois Shadow"/>
              <a:sym typeface="Jacques Francois Shadow"/>
            </a:endParaRPr>
          </a:p>
        </p:txBody>
      </p:sp>
      <p:sp>
        <p:nvSpPr>
          <p:cNvPr id="328" name="Google Shape;328;p51"/>
          <p:cNvSpPr txBox="1">
            <a:spLocks noGrp="1"/>
          </p:cNvSpPr>
          <p:nvPr>
            <p:ph type="subTitle" idx="1"/>
          </p:nvPr>
        </p:nvSpPr>
        <p:spPr>
          <a:xfrm>
            <a:off x="1112363" y="5816339"/>
            <a:ext cx="6937516" cy="85783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400"/>
              <a:buNone/>
            </a:pPr>
            <a:endParaRPr sz="2400">
              <a:solidFill>
                <a:srgbClr val="000099"/>
              </a:solidFill>
              <a:latin typeface="Arial Narrow"/>
              <a:ea typeface="Arial Narrow"/>
              <a:cs typeface="Arial Narrow"/>
              <a:sym typeface="Arial Narrow"/>
            </a:endParaRPr>
          </a:p>
          <a:p>
            <a:pPr marL="0" lvl="0" indent="0" algn="ctr" rtl="0">
              <a:spcBef>
                <a:spcPts val="640"/>
              </a:spcBef>
              <a:spcAft>
                <a:spcPts val="0"/>
              </a:spcAft>
              <a:buClr>
                <a:srgbClr val="888888"/>
              </a:buClr>
              <a:buSzPts val="3200"/>
              <a:buNone/>
            </a:pPr>
            <a:endParaRPr/>
          </a:p>
        </p:txBody>
      </p:sp>
      <p:pic>
        <p:nvPicPr>
          <p:cNvPr id="329" name="Google Shape;329;p51" descr="C:\Users\puscedds\Desktop\Logo.png"/>
          <p:cNvPicPr preferRelativeResize="0"/>
          <p:nvPr/>
        </p:nvPicPr>
        <p:blipFill rotWithShape="1">
          <a:blip r:embed="rId4">
            <a:alphaModFix/>
          </a:blip>
          <a:srcRect/>
          <a:stretch/>
        </p:blipFill>
        <p:spPr>
          <a:xfrm>
            <a:off x="2649442" y="141684"/>
            <a:ext cx="810197" cy="810197"/>
          </a:xfrm>
          <a:prstGeom prst="rect">
            <a:avLst/>
          </a:prstGeom>
          <a:noFill/>
          <a:ln>
            <a:noFill/>
          </a:ln>
        </p:spPr>
      </p:pic>
      <p:sp>
        <p:nvSpPr>
          <p:cNvPr id="330" name="Google Shape;330;p51"/>
          <p:cNvSpPr/>
          <p:nvPr/>
        </p:nvSpPr>
        <p:spPr>
          <a:xfrm>
            <a:off x="2413263" y="663462"/>
            <a:ext cx="9700181" cy="10341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1800" i="1">
                <a:solidFill>
                  <a:srgbClr val="000099"/>
                </a:solidFill>
                <a:latin typeface="Arial Narrow"/>
                <a:ea typeface="Arial Narrow"/>
                <a:cs typeface="Arial Narrow"/>
                <a:sym typeface="Arial Narrow"/>
              </a:rPr>
              <a:t>Dott.ssa  Elisabetta Pugliese</a:t>
            </a:r>
            <a:endParaRPr/>
          </a:p>
          <a:p>
            <a:pPr marL="0" marR="0" lvl="0" indent="0" algn="ctr" rtl="0">
              <a:spcBef>
                <a:spcPts val="360"/>
              </a:spcBef>
              <a:spcAft>
                <a:spcPts val="0"/>
              </a:spcAft>
              <a:buNone/>
            </a:pPr>
            <a:r>
              <a:rPr lang="es-AR" sz="1800" i="1">
                <a:solidFill>
                  <a:srgbClr val="000099"/>
                </a:solidFill>
                <a:latin typeface="Arial Narrow"/>
                <a:ea typeface="Arial Narrow"/>
                <a:cs typeface="Arial Narrow"/>
                <a:sym typeface="Arial Narrow"/>
              </a:rPr>
              <a:t>Responsabile del Servizio Cooperazione Internazionale della Direzione Nazionale Antimafia e Antiterrorismo</a:t>
            </a:r>
            <a:endParaRPr/>
          </a:p>
          <a:p>
            <a:pPr marL="0" marR="0" lvl="0" indent="0" algn="ctr" rtl="0">
              <a:spcBef>
                <a:spcPts val="360"/>
              </a:spcBef>
              <a:spcAft>
                <a:spcPts val="0"/>
              </a:spcAft>
              <a:buNone/>
            </a:pPr>
            <a:r>
              <a:rPr lang="es-AR" sz="1800" i="1">
                <a:solidFill>
                  <a:srgbClr val="000099"/>
                </a:solidFill>
                <a:latin typeface="Arial Narrow"/>
                <a:ea typeface="Arial Narrow"/>
                <a:cs typeface="Arial Narrow"/>
                <a:sym typeface="Arial Narrow"/>
              </a:rPr>
              <a:t>Directora del Servicio de Cooperación Internacional de la Dirección Nacional Antimafia y Antiterrorismo</a:t>
            </a:r>
            <a:endParaRPr sz="1800" i="1">
              <a:solidFill>
                <a:srgbClr val="000099"/>
              </a:solidFill>
              <a:latin typeface="Arial Narrow"/>
              <a:ea typeface="Arial Narrow"/>
              <a:cs typeface="Arial Narrow"/>
              <a:sym typeface="Arial Narrow"/>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8"/>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solidFill>
                  <a:srgbClr val="FFFFFF"/>
                </a:solidFill>
              </a:rPr>
              <a:t>30</a:t>
            </a:fld>
            <a:endParaRPr>
              <a:solidFill>
                <a:srgbClr val="FFFFFF"/>
              </a:solidFill>
            </a:endParaRPr>
          </a:p>
        </p:txBody>
      </p:sp>
      <p:sp>
        <p:nvSpPr>
          <p:cNvPr id="556" name="Google Shape;556;p78"/>
          <p:cNvSpPr txBox="1"/>
          <p:nvPr/>
        </p:nvSpPr>
        <p:spPr>
          <a:xfrm>
            <a:off x="2001722" y="2045618"/>
            <a:ext cx="9066967" cy="2554545"/>
          </a:xfrm>
          <a:prstGeom prst="rect">
            <a:avLst/>
          </a:prstGeom>
          <a:solidFill>
            <a:srgbClr val="00206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4000">
                <a:solidFill>
                  <a:schemeClr val="lt1"/>
                </a:solidFill>
                <a:latin typeface="Calibri"/>
                <a:ea typeface="Calibri"/>
                <a:cs typeface="Calibri"/>
                <a:sym typeface="Calibri"/>
              </a:rPr>
              <a:t>«………..seguir al dinero para encontrar a los mafiosos………..»</a:t>
            </a:r>
            <a:endParaRPr/>
          </a:p>
          <a:p>
            <a:pPr marL="0" marR="0" lvl="0" indent="0" algn="l" rtl="0">
              <a:spcBef>
                <a:spcPts val="0"/>
              </a:spcBef>
              <a:spcAft>
                <a:spcPts val="0"/>
              </a:spcAft>
              <a:buNone/>
            </a:pPr>
            <a:endParaRPr sz="4000">
              <a:solidFill>
                <a:schemeClr val="lt1"/>
              </a:solidFill>
              <a:latin typeface="Calibri"/>
              <a:ea typeface="Calibri"/>
              <a:cs typeface="Calibri"/>
              <a:sym typeface="Calibri"/>
            </a:endParaRPr>
          </a:p>
          <a:p>
            <a:pPr marL="0" marR="0" lvl="0" indent="0" algn="ctr" rtl="0">
              <a:spcBef>
                <a:spcPts val="0"/>
              </a:spcBef>
              <a:spcAft>
                <a:spcPts val="0"/>
              </a:spcAft>
              <a:buNone/>
            </a:pPr>
            <a:r>
              <a:rPr lang="es-AR" sz="4000">
                <a:solidFill>
                  <a:schemeClr val="lt1"/>
                </a:solidFill>
                <a:latin typeface="Calibri"/>
                <a:ea typeface="Calibri"/>
                <a:cs typeface="Calibri"/>
                <a:sym typeface="Calibri"/>
              </a:rPr>
              <a:t>(Giovanni Falcone)</a:t>
            </a:r>
            <a:endParaRPr sz="40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79"/>
          <p:cNvPicPr preferRelativeResize="0"/>
          <p:nvPr/>
        </p:nvPicPr>
        <p:blipFill rotWithShape="1">
          <a:blip r:embed="rId3">
            <a:alphaModFix/>
          </a:blip>
          <a:srcRect/>
          <a:stretch/>
        </p:blipFill>
        <p:spPr>
          <a:xfrm>
            <a:off x="593890" y="378388"/>
            <a:ext cx="10916239" cy="60523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9B9B9"/>
        </a:solidFill>
        <a:effectLst/>
      </p:bgPr>
    </p:bg>
    <p:spTree>
      <p:nvGrpSpPr>
        <p:cNvPr id="1" name="Shape 565"/>
        <p:cNvGrpSpPr/>
        <p:nvPr/>
      </p:nvGrpSpPr>
      <p:grpSpPr>
        <a:xfrm>
          <a:off x="0" y="0"/>
          <a:ext cx="0" cy="0"/>
          <a:chOff x="0" y="0"/>
          <a:chExt cx="0" cy="0"/>
        </a:xfrm>
      </p:grpSpPr>
      <p:pic>
        <p:nvPicPr>
          <p:cNvPr id="566" name="Google Shape;566;p80" descr="LogoC_XXL.png"/>
          <p:cNvPicPr preferRelativeResize="0"/>
          <p:nvPr/>
        </p:nvPicPr>
        <p:blipFill rotWithShape="1">
          <a:blip r:embed="rId3">
            <a:alphaModFix/>
          </a:blip>
          <a:srcRect/>
          <a:stretch/>
        </p:blipFill>
        <p:spPr>
          <a:xfrm>
            <a:off x="2540000" y="762003"/>
            <a:ext cx="6908800" cy="3586777"/>
          </a:xfrm>
          <a:prstGeom prst="rect">
            <a:avLst/>
          </a:prstGeom>
          <a:noFill/>
          <a:ln>
            <a:noFill/>
          </a:ln>
        </p:spPr>
      </p:pic>
      <p:sp>
        <p:nvSpPr>
          <p:cNvPr id="567" name="Google Shape;567;p80"/>
          <p:cNvSpPr txBox="1"/>
          <p:nvPr/>
        </p:nvSpPr>
        <p:spPr>
          <a:xfrm>
            <a:off x="1422400" y="4724400"/>
            <a:ext cx="9347200" cy="1528624"/>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s-AR" sz="3200" b="1">
                <a:solidFill>
                  <a:schemeClr val="dk1"/>
                </a:solidFill>
                <a:latin typeface="Arimo"/>
                <a:ea typeface="Arimo"/>
                <a:cs typeface="Arimo"/>
                <a:sym typeface="Arimo"/>
              </a:rPr>
              <a:t>26-28 marzo 2019</a:t>
            </a:r>
            <a:endParaRPr/>
          </a:p>
          <a:p>
            <a:pPr marL="0" marR="0" lvl="0" indent="0" algn="ctr" rtl="0">
              <a:lnSpc>
                <a:spcPct val="150000"/>
              </a:lnSpc>
              <a:spcBef>
                <a:spcPts val="0"/>
              </a:spcBef>
              <a:spcAft>
                <a:spcPts val="0"/>
              </a:spcAft>
              <a:buNone/>
            </a:pPr>
            <a:r>
              <a:rPr lang="es-AR" sz="3200" b="1">
                <a:solidFill>
                  <a:schemeClr val="dk1"/>
                </a:solidFill>
                <a:latin typeface="Arimo"/>
                <a:ea typeface="Arimo"/>
                <a:cs typeface="Arimo"/>
                <a:sym typeface="Arimo"/>
              </a:rPr>
              <a:t>Buenos Aires, Argentina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p:nvPr/>
        </p:nvSpPr>
        <p:spPr>
          <a:xfrm rot="2055827">
            <a:off x="3051109" y="2295573"/>
            <a:ext cx="541176" cy="93296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52"/>
          <p:cNvSpPr/>
          <p:nvPr/>
        </p:nvSpPr>
        <p:spPr>
          <a:xfrm>
            <a:off x="5825412" y="2366960"/>
            <a:ext cx="541176" cy="93296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52"/>
          <p:cNvSpPr txBox="1"/>
          <p:nvPr/>
        </p:nvSpPr>
        <p:spPr>
          <a:xfrm>
            <a:off x="1729053" y="3486535"/>
            <a:ext cx="1912775"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1800">
                <a:solidFill>
                  <a:schemeClr val="dk1"/>
                </a:solidFill>
                <a:latin typeface="Calibri"/>
                <a:ea typeface="Calibri"/>
                <a:cs typeface="Calibri"/>
                <a:sym typeface="Calibri"/>
              </a:rPr>
              <a:t>Normas substanciales</a:t>
            </a:r>
            <a:endParaRPr sz="1800">
              <a:solidFill>
                <a:schemeClr val="dk1"/>
              </a:solidFill>
              <a:latin typeface="Calibri"/>
              <a:ea typeface="Calibri"/>
              <a:cs typeface="Calibri"/>
              <a:sym typeface="Calibri"/>
            </a:endParaRPr>
          </a:p>
        </p:txBody>
      </p:sp>
      <p:sp>
        <p:nvSpPr>
          <p:cNvPr id="338" name="Google Shape;338;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s-AR" sz="3959"/>
              <a:t>Instrumentos normativos de contraste a la criminalidad organizada</a:t>
            </a:r>
            <a:endParaRPr sz="3959"/>
          </a:p>
        </p:txBody>
      </p:sp>
      <p:sp>
        <p:nvSpPr>
          <p:cNvPr id="339" name="Google Shape;339;p52"/>
          <p:cNvSpPr/>
          <p:nvPr/>
        </p:nvSpPr>
        <p:spPr>
          <a:xfrm rot="-1823678">
            <a:off x="8749004" y="2224186"/>
            <a:ext cx="541176" cy="93296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52"/>
          <p:cNvSpPr txBox="1"/>
          <p:nvPr/>
        </p:nvSpPr>
        <p:spPr>
          <a:xfrm>
            <a:off x="5139615" y="3500246"/>
            <a:ext cx="191277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1800">
                <a:solidFill>
                  <a:schemeClr val="dk1"/>
                </a:solidFill>
                <a:latin typeface="Calibri"/>
                <a:ea typeface="Calibri"/>
                <a:cs typeface="Calibri"/>
                <a:sym typeface="Calibri"/>
              </a:rPr>
              <a:t>Normas procesales</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52"/>
          <p:cNvSpPr txBox="1"/>
          <p:nvPr/>
        </p:nvSpPr>
        <p:spPr>
          <a:xfrm>
            <a:off x="8550178" y="3486535"/>
            <a:ext cx="1912775"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1800">
                <a:solidFill>
                  <a:schemeClr val="dk1"/>
                </a:solidFill>
                <a:latin typeface="Calibri"/>
                <a:ea typeface="Calibri"/>
                <a:cs typeface="Calibri"/>
                <a:sym typeface="Calibri"/>
              </a:rPr>
              <a:t>Normas penitenciarias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3"/>
          <p:cNvSpPr txBox="1"/>
          <p:nvPr/>
        </p:nvSpPr>
        <p:spPr>
          <a:xfrm>
            <a:off x="4562708" y="2717234"/>
            <a:ext cx="306658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1800">
                <a:solidFill>
                  <a:schemeClr val="dk1"/>
                </a:solidFill>
                <a:latin typeface="Calibri"/>
                <a:ea typeface="Calibri"/>
                <a:cs typeface="Calibri"/>
                <a:sym typeface="Calibri"/>
              </a:rPr>
              <a:t>Vínculo asociativo </a:t>
            </a:r>
            <a:endParaRPr/>
          </a:p>
        </p:txBody>
      </p:sp>
      <p:sp>
        <p:nvSpPr>
          <p:cNvPr id="347" name="Google Shape;347;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s-AR" sz="3959" b="1"/>
              <a:t>LEY N. 646/82  «ROGNONI-LA TORRE»</a:t>
            </a:r>
            <a:br>
              <a:rPr lang="es-AR" sz="3959" b="1"/>
            </a:br>
            <a:r>
              <a:rPr lang="es-AR" sz="3959" b="1"/>
              <a:t>Articulo 416 bis c.p. La asociación mafiosa</a:t>
            </a:r>
            <a:endParaRPr sz="3959" b="1"/>
          </a:p>
        </p:txBody>
      </p:sp>
      <p:sp>
        <p:nvSpPr>
          <p:cNvPr id="348" name="Google Shape;348;p53"/>
          <p:cNvSpPr/>
          <p:nvPr/>
        </p:nvSpPr>
        <p:spPr>
          <a:xfrm>
            <a:off x="5825412" y="1690688"/>
            <a:ext cx="541176" cy="93296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53"/>
          <p:cNvSpPr txBox="1"/>
          <p:nvPr/>
        </p:nvSpPr>
        <p:spPr>
          <a:xfrm>
            <a:off x="4562708" y="4113112"/>
            <a:ext cx="306658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1800">
                <a:solidFill>
                  <a:schemeClr val="dk1"/>
                </a:solidFill>
                <a:latin typeface="Calibri"/>
                <a:ea typeface="Calibri"/>
                <a:cs typeface="Calibri"/>
                <a:sym typeface="Calibri"/>
              </a:rPr>
              <a:t>Fuerza de intimidación </a:t>
            </a:r>
            <a:endParaRPr/>
          </a:p>
        </p:txBody>
      </p:sp>
      <p:sp>
        <p:nvSpPr>
          <p:cNvPr id="350" name="Google Shape;350;p53"/>
          <p:cNvSpPr/>
          <p:nvPr/>
        </p:nvSpPr>
        <p:spPr>
          <a:xfrm>
            <a:off x="5825412" y="3086566"/>
            <a:ext cx="541176" cy="93296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53"/>
          <p:cNvSpPr txBox="1"/>
          <p:nvPr/>
        </p:nvSpPr>
        <p:spPr>
          <a:xfrm>
            <a:off x="4562708" y="5508992"/>
            <a:ext cx="306658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AR" sz="1800">
                <a:solidFill>
                  <a:schemeClr val="dk1"/>
                </a:solidFill>
                <a:latin typeface="Calibri"/>
                <a:ea typeface="Calibri"/>
                <a:cs typeface="Calibri"/>
                <a:sym typeface="Calibri"/>
              </a:rPr>
              <a:t>Condición de sometimiento y cultura del silencio </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s-AR" sz="1800">
                <a:solidFill>
                  <a:schemeClr val="dk1"/>
                </a:solidFill>
                <a:latin typeface="Calibri"/>
                <a:ea typeface="Calibri"/>
                <a:cs typeface="Calibri"/>
                <a:sym typeface="Calibri"/>
              </a:rPr>
              <a:t>(omertà – ley del silencio)</a:t>
            </a:r>
            <a:endParaRPr sz="1800">
              <a:solidFill>
                <a:schemeClr val="dk1"/>
              </a:solidFill>
              <a:latin typeface="Calibri"/>
              <a:ea typeface="Calibri"/>
              <a:cs typeface="Calibri"/>
              <a:sym typeface="Calibri"/>
            </a:endParaRPr>
          </a:p>
        </p:txBody>
      </p:sp>
      <p:sp>
        <p:nvSpPr>
          <p:cNvPr id="352" name="Google Shape;352;p53"/>
          <p:cNvSpPr/>
          <p:nvPr/>
        </p:nvSpPr>
        <p:spPr>
          <a:xfrm>
            <a:off x="5825412" y="4482444"/>
            <a:ext cx="541176" cy="93296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4"/>
          <p:cNvSpPr txBox="1">
            <a:spLocks noGrp="1"/>
          </p:cNvSpPr>
          <p:nvPr>
            <p:ph type="body" idx="1"/>
          </p:nvPr>
        </p:nvSpPr>
        <p:spPr>
          <a:xfrm>
            <a:off x="897695" y="825492"/>
            <a:ext cx="10515600" cy="435133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s-AR" sz="3200"/>
              <a:t>Comisión de delitos</a:t>
            </a:r>
            <a:endParaRPr/>
          </a:p>
          <a:p>
            <a:pPr marL="0" lvl="0" indent="0" algn="l" rtl="0">
              <a:lnSpc>
                <a:spcPct val="90000"/>
              </a:lnSpc>
              <a:spcBef>
                <a:spcPts val="640"/>
              </a:spcBef>
              <a:spcAft>
                <a:spcPts val="0"/>
              </a:spcAft>
              <a:buClr>
                <a:schemeClr val="dk1"/>
              </a:buClr>
              <a:buSzPts val="3200"/>
              <a:buNone/>
            </a:pPr>
            <a:endParaRPr sz="3200"/>
          </a:p>
          <a:p>
            <a:pPr marL="342900" lvl="0" indent="-342900" algn="l" rtl="0">
              <a:lnSpc>
                <a:spcPct val="90000"/>
              </a:lnSpc>
              <a:spcBef>
                <a:spcPts val="640"/>
              </a:spcBef>
              <a:spcAft>
                <a:spcPts val="0"/>
              </a:spcAft>
              <a:buClr>
                <a:schemeClr val="dk1"/>
              </a:buClr>
              <a:buSzPts val="3200"/>
              <a:buChar char="•"/>
            </a:pPr>
            <a:r>
              <a:rPr lang="es-AR" sz="3200"/>
              <a:t>Adquisición directa o indirecta de actividades económicas, concesiones, autorizaciones, licitaciones y servicios públicos</a:t>
            </a:r>
            <a:endParaRPr/>
          </a:p>
          <a:p>
            <a:pPr marL="0" lvl="0" indent="0" algn="l" rtl="0">
              <a:lnSpc>
                <a:spcPct val="90000"/>
              </a:lnSpc>
              <a:spcBef>
                <a:spcPts val="640"/>
              </a:spcBef>
              <a:spcAft>
                <a:spcPts val="0"/>
              </a:spcAft>
              <a:buClr>
                <a:schemeClr val="dk1"/>
              </a:buClr>
              <a:buSzPts val="3200"/>
              <a:buNone/>
            </a:pPr>
            <a:endParaRPr sz="3200"/>
          </a:p>
          <a:p>
            <a:pPr marL="342900" lvl="0" indent="-342900" algn="l" rtl="0">
              <a:lnSpc>
                <a:spcPct val="90000"/>
              </a:lnSpc>
              <a:spcBef>
                <a:spcPts val="640"/>
              </a:spcBef>
              <a:spcAft>
                <a:spcPts val="0"/>
              </a:spcAft>
              <a:buClr>
                <a:schemeClr val="dk1"/>
              </a:buClr>
              <a:buSzPts val="3200"/>
              <a:buChar char="•"/>
            </a:pPr>
            <a:r>
              <a:rPr lang="es-AR" sz="3200"/>
              <a:t>Realización  de beneficios o ventajas injustas para sí u otros</a:t>
            </a:r>
            <a:endParaRPr/>
          </a:p>
          <a:p>
            <a:pPr marL="0" lvl="0" indent="0" algn="l" rtl="0">
              <a:lnSpc>
                <a:spcPct val="90000"/>
              </a:lnSpc>
              <a:spcBef>
                <a:spcPts val="640"/>
              </a:spcBef>
              <a:spcAft>
                <a:spcPts val="0"/>
              </a:spcAft>
              <a:buClr>
                <a:schemeClr val="dk1"/>
              </a:buClr>
              <a:buSzPts val="3200"/>
              <a:buNone/>
            </a:pPr>
            <a:r>
              <a:rPr lang="es-AR" sz="3200"/>
              <a:t>  </a:t>
            </a:r>
            <a:endParaRPr/>
          </a:p>
          <a:p>
            <a:pPr marL="342900" lvl="0" indent="-342900" algn="l" rtl="0">
              <a:lnSpc>
                <a:spcPct val="90000"/>
              </a:lnSpc>
              <a:spcBef>
                <a:spcPts val="640"/>
              </a:spcBef>
              <a:spcAft>
                <a:spcPts val="0"/>
              </a:spcAft>
              <a:buClr>
                <a:schemeClr val="dk1"/>
              </a:buClr>
              <a:buSzPts val="3200"/>
              <a:buChar char="•"/>
            </a:pPr>
            <a:r>
              <a:rPr lang="es-AR" sz="3200"/>
              <a:t>Impedir, obstaculizar, condicionar el libre ejercicio de voto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5"/>
          <p:cNvSpPr txBox="1">
            <a:spLocks noGrp="1"/>
          </p:cNvSpPr>
          <p:nvPr>
            <p:ph type="title"/>
          </p:nvPr>
        </p:nvSpPr>
        <p:spPr>
          <a:xfrm>
            <a:off x="1292831" y="565624"/>
            <a:ext cx="105156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Calibri"/>
              <a:buNone/>
            </a:pPr>
            <a:r>
              <a:rPr lang="es-AR" sz="4000" b="1"/>
              <a:t>416 Ter c.p.   (DL. N. 306/92 mod. L. n. 62/2014)</a:t>
            </a:r>
            <a:br>
              <a:rPr lang="es-AR" sz="4000"/>
            </a:br>
            <a:r>
              <a:rPr lang="es-AR" sz="4000"/>
              <a:t>El voto de intercambio</a:t>
            </a:r>
            <a:endParaRPr sz="4000"/>
          </a:p>
        </p:txBody>
      </p:sp>
      <p:sp>
        <p:nvSpPr>
          <p:cNvPr id="363" name="Google Shape;363;p55"/>
          <p:cNvSpPr txBox="1">
            <a:spLocks noGrp="1"/>
          </p:cNvSpPr>
          <p:nvPr>
            <p:ph type="body" idx="1"/>
          </p:nvPr>
        </p:nvSpPr>
        <p:spPr>
          <a:xfrm>
            <a:off x="1291552" y="2543794"/>
            <a:ext cx="10515600" cy="190662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960"/>
              <a:buChar char="•"/>
            </a:pPr>
            <a:r>
              <a:rPr lang="es-AR" sz="2960"/>
              <a:t>Es castigada la sola aceptación de promesa de conseguir votos</a:t>
            </a:r>
            <a:endParaRPr/>
          </a:p>
          <a:p>
            <a:pPr marL="342900" lvl="0" indent="-342900" algn="l" rtl="0">
              <a:spcBef>
                <a:spcPts val="592"/>
              </a:spcBef>
              <a:spcAft>
                <a:spcPts val="0"/>
              </a:spcAft>
              <a:buClr>
                <a:schemeClr val="dk1"/>
              </a:buClr>
              <a:buSzPts val="2960"/>
              <a:buChar char="•"/>
            </a:pPr>
            <a:r>
              <a:rPr lang="es-AR" sz="2960"/>
              <a:t>La compensación puede ser una utilidad diferente del dinero</a:t>
            </a:r>
            <a:endParaRPr/>
          </a:p>
          <a:p>
            <a:pPr marL="342900" lvl="0" indent="-342900" algn="l" rtl="0">
              <a:spcBef>
                <a:spcPts val="592"/>
              </a:spcBef>
              <a:spcAft>
                <a:spcPts val="0"/>
              </a:spcAft>
              <a:buClr>
                <a:schemeClr val="dk1"/>
              </a:buClr>
              <a:buSzPts val="2960"/>
              <a:buChar char="•"/>
            </a:pPr>
            <a:r>
              <a:rPr lang="es-AR" sz="2960"/>
              <a:t>Es castigada la sola promesa de conceder la compensación</a:t>
            </a:r>
            <a:endParaRPr sz="296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6"/>
          <p:cNvSpPr txBox="1">
            <a:spLocks noGrp="1"/>
          </p:cNvSpPr>
          <p:nvPr>
            <p:ph type="title"/>
          </p:nvPr>
        </p:nvSpPr>
        <p:spPr>
          <a:xfrm>
            <a:off x="1377672" y="527917"/>
            <a:ext cx="105156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s-AR" sz="3959" b="1"/>
              <a:t>Artículo 416 bis 1 c.p. (già Artículo 7 L. 203/91)</a:t>
            </a:r>
            <a:br>
              <a:rPr lang="es-AR" sz="3959" b="1"/>
            </a:br>
            <a:r>
              <a:rPr lang="es-AR" sz="3600"/>
              <a:t>Agravante mafiosa</a:t>
            </a:r>
            <a:endParaRPr sz="3959"/>
          </a:p>
        </p:txBody>
      </p:sp>
      <p:sp>
        <p:nvSpPr>
          <p:cNvPr id="369" name="Google Shape;369;p56"/>
          <p:cNvSpPr txBox="1">
            <a:spLocks noGrp="1"/>
          </p:cNvSpPr>
          <p:nvPr>
            <p:ph type="body" idx="1"/>
          </p:nvPr>
        </p:nvSpPr>
        <p:spPr>
          <a:xfrm>
            <a:off x="1337820" y="2163097"/>
            <a:ext cx="10515600" cy="190662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s-AR"/>
              <a:t>Delitos punibles con penas alternativas a cadena perpetua comitidos mediante las condiciones </a:t>
            </a:r>
            <a:endParaRPr/>
          </a:p>
          <a:p>
            <a:pPr marL="0" lvl="0" indent="0" algn="ctr" rtl="0">
              <a:spcBef>
                <a:spcPts val="640"/>
              </a:spcBef>
              <a:spcAft>
                <a:spcPts val="0"/>
              </a:spcAft>
              <a:buClr>
                <a:schemeClr val="dk1"/>
              </a:buClr>
              <a:buSzPts val="3200"/>
              <a:buNone/>
            </a:pPr>
            <a:r>
              <a:rPr lang="es-AR" b="1"/>
              <a:t>o</a:t>
            </a:r>
            <a:endParaRPr/>
          </a:p>
          <a:p>
            <a:pPr marL="342900" lvl="0" indent="-342900" algn="l" rtl="0">
              <a:spcBef>
                <a:spcPts val="640"/>
              </a:spcBef>
              <a:spcAft>
                <a:spcPts val="0"/>
              </a:spcAft>
              <a:buClr>
                <a:schemeClr val="dk1"/>
              </a:buClr>
              <a:buSzPts val="3200"/>
              <a:buChar char="•"/>
            </a:pPr>
            <a:r>
              <a:rPr lang="es-AR"/>
              <a:t>Para lograr y facilitar las actividades de las asociaciones mafiosas</a:t>
            </a:r>
            <a:endParaRPr/>
          </a:p>
        </p:txBody>
      </p:sp>
      <p:sp>
        <p:nvSpPr>
          <p:cNvPr id="370" name="Google Shape;370;p56"/>
          <p:cNvSpPr/>
          <p:nvPr/>
        </p:nvSpPr>
        <p:spPr>
          <a:xfrm>
            <a:off x="6523494" y="4348211"/>
            <a:ext cx="125964" cy="422893"/>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56"/>
          <p:cNvSpPr txBox="1"/>
          <p:nvPr/>
        </p:nvSpPr>
        <p:spPr>
          <a:xfrm>
            <a:off x="3028314" y="4982551"/>
            <a:ext cx="7421689"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2800">
                <a:solidFill>
                  <a:schemeClr val="dk1"/>
                </a:solidFill>
                <a:latin typeface="Calibri"/>
                <a:ea typeface="Calibri"/>
                <a:cs typeface="Calibri"/>
                <a:sym typeface="Calibri"/>
              </a:rPr>
              <a:t>Se debe comprobar la concreta operatividad de la asociación mafiosa que se quiere facilitar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7"/>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sz="1000">
                <a:solidFill>
                  <a:schemeClr val="dk1"/>
                </a:solidFill>
              </a:rPr>
              <a:t>9</a:t>
            </a:fld>
            <a:endParaRPr>
              <a:solidFill>
                <a:schemeClr val="dk1"/>
              </a:solidFill>
            </a:endParaRPr>
          </a:p>
        </p:txBody>
      </p:sp>
      <p:pic>
        <p:nvPicPr>
          <p:cNvPr id="377" name="Google Shape;377;p57"/>
          <p:cNvPicPr preferRelativeResize="0"/>
          <p:nvPr/>
        </p:nvPicPr>
        <p:blipFill rotWithShape="1">
          <a:blip r:embed="rId3">
            <a:alphaModFix/>
          </a:blip>
          <a:srcRect/>
          <a:stretch/>
        </p:blipFill>
        <p:spPr>
          <a:xfrm>
            <a:off x="1129866" y="1700808"/>
            <a:ext cx="944033" cy="1003300"/>
          </a:xfrm>
          <a:prstGeom prst="rect">
            <a:avLst/>
          </a:prstGeom>
          <a:noFill/>
          <a:ln>
            <a:noFill/>
          </a:ln>
        </p:spPr>
      </p:pic>
      <p:sp>
        <p:nvSpPr>
          <p:cNvPr id="378" name="Google Shape;378;p57"/>
          <p:cNvSpPr txBox="1"/>
          <p:nvPr/>
        </p:nvSpPr>
        <p:spPr>
          <a:xfrm>
            <a:off x="2073899" y="1994439"/>
            <a:ext cx="3210869"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600" b="1">
                <a:solidFill>
                  <a:schemeClr val="dk1"/>
                </a:solidFill>
                <a:latin typeface="Calibri"/>
                <a:ea typeface="Calibri"/>
                <a:cs typeface="Calibri"/>
                <a:sym typeface="Calibri"/>
              </a:rPr>
              <a:t>Los grupos delictivos organizados de carácter mafioso</a:t>
            </a:r>
            <a:endParaRPr sz="1600" b="1">
              <a:solidFill>
                <a:schemeClr val="dk1"/>
              </a:solidFill>
              <a:latin typeface="Calibri"/>
              <a:ea typeface="Calibri"/>
              <a:cs typeface="Calibri"/>
              <a:sym typeface="Calibri"/>
            </a:endParaRPr>
          </a:p>
        </p:txBody>
      </p:sp>
      <p:pic>
        <p:nvPicPr>
          <p:cNvPr id="379" name="Google Shape;379;p57"/>
          <p:cNvPicPr preferRelativeResize="0"/>
          <p:nvPr/>
        </p:nvPicPr>
        <p:blipFill rotWithShape="1">
          <a:blip r:embed="rId4">
            <a:alphaModFix/>
          </a:blip>
          <a:srcRect/>
          <a:stretch/>
        </p:blipFill>
        <p:spPr>
          <a:xfrm>
            <a:off x="5999989" y="1742271"/>
            <a:ext cx="2112235" cy="933559"/>
          </a:xfrm>
          <a:prstGeom prst="rect">
            <a:avLst/>
          </a:prstGeom>
          <a:noFill/>
          <a:ln>
            <a:noFill/>
          </a:ln>
        </p:spPr>
      </p:pic>
      <p:sp>
        <p:nvSpPr>
          <p:cNvPr id="380" name="Google Shape;380;p57"/>
          <p:cNvSpPr txBox="1"/>
          <p:nvPr/>
        </p:nvSpPr>
        <p:spPr>
          <a:xfrm>
            <a:off x="8592277" y="1844824"/>
            <a:ext cx="3159787" cy="93769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s-AR" sz="1600" b="1">
                <a:solidFill>
                  <a:schemeClr val="dk1"/>
                </a:solidFill>
                <a:latin typeface="Calibri"/>
                <a:ea typeface="Calibri"/>
                <a:cs typeface="Calibri"/>
                <a:sym typeface="Calibri"/>
              </a:rPr>
              <a:t>Organización criminal con fines de ilícito. </a:t>
            </a:r>
            <a:endParaRPr/>
          </a:p>
          <a:p>
            <a:pPr marL="0" marR="0" lvl="0" indent="0" algn="l" rtl="0">
              <a:lnSpc>
                <a:spcPct val="80000"/>
              </a:lnSpc>
              <a:spcBef>
                <a:spcPts val="320"/>
              </a:spcBef>
              <a:spcAft>
                <a:spcPts val="0"/>
              </a:spcAft>
              <a:buNone/>
            </a:pPr>
            <a:r>
              <a:rPr lang="es-AR" sz="1600" b="1">
                <a:solidFill>
                  <a:schemeClr val="dk1"/>
                </a:solidFill>
                <a:latin typeface="Calibri"/>
                <a:ea typeface="Calibri"/>
                <a:cs typeface="Calibri"/>
                <a:sym typeface="Calibri"/>
              </a:rPr>
              <a:t>Tráfico de estupefacientes o psicotrópicos</a:t>
            </a:r>
            <a:endParaRPr sz="1600" b="1">
              <a:solidFill>
                <a:schemeClr val="dk1"/>
              </a:solidFill>
              <a:latin typeface="Calibri"/>
              <a:ea typeface="Calibri"/>
              <a:cs typeface="Calibri"/>
              <a:sym typeface="Calibri"/>
            </a:endParaRPr>
          </a:p>
        </p:txBody>
      </p:sp>
      <p:pic>
        <p:nvPicPr>
          <p:cNvPr id="381" name="Google Shape;381;p57" descr="http://images.google.it/images?q=tbn:fORHnzQ9DKMA5M:www.latuapagina.it/public/archivio_foto/6102005114113.jpg">
            <a:hlinkClick r:id="rId5"/>
          </p:cNvPr>
          <p:cNvPicPr preferRelativeResize="0"/>
          <p:nvPr/>
        </p:nvPicPr>
        <p:blipFill rotWithShape="1">
          <a:blip r:embed="rId6">
            <a:alphaModFix/>
          </a:blip>
          <a:srcRect/>
          <a:stretch/>
        </p:blipFill>
        <p:spPr>
          <a:xfrm>
            <a:off x="1071340" y="3140970"/>
            <a:ext cx="1718997" cy="1209665"/>
          </a:xfrm>
          <a:prstGeom prst="rect">
            <a:avLst/>
          </a:prstGeom>
          <a:noFill/>
          <a:ln>
            <a:noFill/>
          </a:ln>
        </p:spPr>
      </p:pic>
      <p:sp>
        <p:nvSpPr>
          <p:cNvPr id="382" name="Google Shape;382;p57"/>
          <p:cNvSpPr txBox="1"/>
          <p:nvPr/>
        </p:nvSpPr>
        <p:spPr>
          <a:xfrm>
            <a:off x="2828043" y="3330304"/>
            <a:ext cx="2691896"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600" b="1">
                <a:solidFill>
                  <a:schemeClr val="dk1"/>
                </a:solidFill>
                <a:latin typeface="Calibri"/>
                <a:ea typeface="Calibri"/>
                <a:cs typeface="Calibri"/>
                <a:sym typeface="Calibri"/>
              </a:rPr>
              <a:t>Organización criminal para el contrabando internacional  de tabaco</a:t>
            </a:r>
            <a:endParaRPr sz="1600" b="1">
              <a:solidFill>
                <a:schemeClr val="dk1"/>
              </a:solidFill>
              <a:latin typeface="Calibri"/>
              <a:ea typeface="Calibri"/>
              <a:cs typeface="Calibri"/>
              <a:sym typeface="Calibri"/>
            </a:endParaRPr>
          </a:p>
        </p:txBody>
      </p:sp>
      <p:pic>
        <p:nvPicPr>
          <p:cNvPr id="383" name="Google Shape;383;p57"/>
          <p:cNvPicPr preferRelativeResize="0"/>
          <p:nvPr/>
        </p:nvPicPr>
        <p:blipFill rotWithShape="1">
          <a:blip r:embed="rId7">
            <a:alphaModFix/>
          </a:blip>
          <a:srcRect/>
          <a:stretch/>
        </p:blipFill>
        <p:spPr>
          <a:xfrm>
            <a:off x="6009117" y="3170698"/>
            <a:ext cx="2235200" cy="990600"/>
          </a:xfrm>
          <a:prstGeom prst="rect">
            <a:avLst/>
          </a:prstGeom>
          <a:noFill/>
          <a:ln w="12700" cap="flat" cmpd="sng">
            <a:solidFill>
              <a:schemeClr val="dk1"/>
            </a:solidFill>
            <a:prstDash val="solid"/>
            <a:miter lim="800000"/>
            <a:headEnd type="none" w="sm" len="sm"/>
            <a:tailEnd type="none" w="sm" len="sm"/>
          </a:ln>
        </p:spPr>
      </p:pic>
      <p:sp>
        <p:nvSpPr>
          <p:cNvPr id="384" name="Google Shape;384;p57"/>
          <p:cNvSpPr txBox="1"/>
          <p:nvPr/>
        </p:nvSpPr>
        <p:spPr>
          <a:xfrm>
            <a:off x="8496269" y="3250501"/>
            <a:ext cx="3159787"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600" b="1">
                <a:solidFill>
                  <a:schemeClr val="dk1"/>
                </a:solidFill>
                <a:latin typeface="Calibri"/>
                <a:ea typeface="Calibri"/>
                <a:cs typeface="Calibri"/>
                <a:sym typeface="Calibri"/>
              </a:rPr>
              <a:t>Secuestro Extorsivo</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pic>
        <p:nvPicPr>
          <p:cNvPr id="385" name="Google Shape;385;p57"/>
          <p:cNvPicPr preferRelativeResize="0"/>
          <p:nvPr/>
        </p:nvPicPr>
        <p:blipFill rotWithShape="1">
          <a:blip r:embed="rId8">
            <a:alphaModFix/>
          </a:blip>
          <a:srcRect/>
          <a:stretch/>
        </p:blipFill>
        <p:spPr>
          <a:xfrm>
            <a:off x="885717" y="4926344"/>
            <a:ext cx="2090241" cy="1188124"/>
          </a:xfrm>
          <a:prstGeom prst="rect">
            <a:avLst/>
          </a:prstGeom>
          <a:noFill/>
          <a:ln>
            <a:noFill/>
          </a:ln>
        </p:spPr>
      </p:pic>
      <p:sp>
        <p:nvSpPr>
          <p:cNvPr id="386" name="Google Shape;386;p57"/>
          <p:cNvSpPr txBox="1"/>
          <p:nvPr/>
        </p:nvSpPr>
        <p:spPr>
          <a:xfrm>
            <a:off x="3016578" y="5140777"/>
            <a:ext cx="2619727" cy="888448"/>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s-AR" sz="1600" b="1">
                <a:solidFill>
                  <a:schemeClr val="dk1"/>
                </a:solidFill>
                <a:latin typeface="Calibri"/>
                <a:ea typeface="Calibri"/>
                <a:cs typeface="Calibri"/>
                <a:sym typeface="Calibri"/>
              </a:rPr>
              <a:t>Organización criminal para el tráfico ilícitos de residuos</a:t>
            </a:r>
            <a:endParaRPr/>
          </a:p>
          <a:p>
            <a:pPr marL="0" marR="0" lvl="0" indent="0" algn="l" rtl="0">
              <a:lnSpc>
                <a:spcPct val="80000"/>
              </a:lnSpc>
              <a:spcBef>
                <a:spcPts val="0"/>
              </a:spcBef>
              <a:spcAft>
                <a:spcPts val="0"/>
              </a:spcAft>
              <a:buNone/>
            </a:pPr>
            <a:r>
              <a:rPr lang="es-AR" sz="1600">
                <a:solidFill>
                  <a:schemeClr val="dk1"/>
                </a:solidFill>
                <a:latin typeface="Calibri"/>
                <a:ea typeface="Calibri"/>
                <a:cs typeface="Calibri"/>
                <a:sym typeface="Calibri"/>
              </a:rPr>
              <a:t>(art. 260 D.Lgs. 3.4.2006, n. 152)</a:t>
            </a:r>
            <a:endParaRPr/>
          </a:p>
        </p:txBody>
      </p:sp>
      <p:sp>
        <p:nvSpPr>
          <p:cNvPr id="387" name="Google Shape;387;p57"/>
          <p:cNvSpPr/>
          <p:nvPr/>
        </p:nvSpPr>
        <p:spPr>
          <a:xfrm>
            <a:off x="1129866" y="1124744"/>
            <a:ext cx="10477935" cy="369974"/>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chemeClr val="dk1"/>
              </a:buClr>
              <a:buSzPts val="1800"/>
              <a:buFont typeface="Times New Roman"/>
              <a:buNone/>
            </a:pPr>
            <a:r>
              <a:rPr lang="es-AR" sz="1800" b="1">
                <a:solidFill>
                  <a:schemeClr val="dk1"/>
                </a:solidFill>
                <a:latin typeface="Times New Roman"/>
                <a:ea typeface="Times New Roman"/>
                <a:cs typeface="Times New Roman"/>
                <a:sym typeface="Times New Roman"/>
              </a:rPr>
              <a:t>Art. 51 par. 3 </a:t>
            </a:r>
            <a:r>
              <a:rPr lang="es-AR" sz="1800" b="1" i="1">
                <a:solidFill>
                  <a:schemeClr val="dk1"/>
                </a:solidFill>
                <a:latin typeface="Times New Roman"/>
                <a:ea typeface="Times New Roman"/>
                <a:cs typeface="Times New Roman"/>
                <a:sym typeface="Times New Roman"/>
              </a:rPr>
              <a:t>bis</a:t>
            </a:r>
            <a:r>
              <a:rPr lang="es-AR" sz="1800" b="1">
                <a:solidFill>
                  <a:schemeClr val="dk1"/>
                </a:solidFill>
                <a:latin typeface="Times New Roman"/>
                <a:ea typeface="Times New Roman"/>
                <a:cs typeface="Times New Roman"/>
                <a:sym typeface="Times New Roman"/>
              </a:rPr>
              <a:t>  del codigo penal italiano:</a:t>
            </a:r>
            <a:endParaRPr sz="1800" b="1">
              <a:solidFill>
                <a:schemeClr val="dk1"/>
              </a:solidFill>
              <a:latin typeface="Times New Roman"/>
              <a:ea typeface="Times New Roman"/>
              <a:cs typeface="Times New Roman"/>
              <a:sym typeface="Times New Roman"/>
            </a:endParaRPr>
          </a:p>
        </p:txBody>
      </p:sp>
      <p:cxnSp>
        <p:nvCxnSpPr>
          <p:cNvPr id="388" name="Google Shape;388;p57"/>
          <p:cNvCxnSpPr/>
          <p:nvPr/>
        </p:nvCxnSpPr>
        <p:spPr>
          <a:xfrm>
            <a:off x="335360" y="908720"/>
            <a:ext cx="11416704" cy="0"/>
          </a:xfrm>
          <a:prstGeom prst="straightConnector1">
            <a:avLst/>
          </a:prstGeom>
          <a:solidFill>
            <a:schemeClr val="accent1"/>
          </a:solidFill>
          <a:ln w="12700" cap="flat" cmpd="sng">
            <a:solidFill>
              <a:schemeClr val="dk1"/>
            </a:solidFill>
            <a:prstDash val="solid"/>
            <a:round/>
            <a:headEnd type="none" w="sm" len="sm"/>
            <a:tailEnd type="none" w="sm" len="sm"/>
          </a:ln>
        </p:spPr>
      </p:cxnSp>
      <p:pic>
        <p:nvPicPr>
          <p:cNvPr id="389" name="Google Shape;389;p57"/>
          <p:cNvPicPr preferRelativeResize="0"/>
          <p:nvPr/>
        </p:nvPicPr>
        <p:blipFill rotWithShape="1">
          <a:blip r:embed="rId9">
            <a:alphaModFix/>
          </a:blip>
          <a:srcRect/>
          <a:stretch/>
        </p:blipFill>
        <p:spPr>
          <a:xfrm>
            <a:off x="5967445" y="4679631"/>
            <a:ext cx="2235200" cy="1301238"/>
          </a:xfrm>
          <a:prstGeom prst="rect">
            <a:avLst/>
          </a:prstGeom>
          <a:noFill/>
          <a:ln>
            <a:noFill/>
          </a:ln>
        </p:spPr>
      </p:pic>
      <p:sp>
        <p:nvSpPr>
          <p:cNvPr id="390" name="Google Shape;390;p57"/>
          <p:cNvSpPr/>
          <p:nvPr/>
        </p:nvSpPr>
        <p:spPr>
          <a:xfrm>
            <a:off x="8391693" y="4366245"/>
            <a:ext cx="3656971" cy="18158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600" b="1">
                <a:solidFill>
                  <a:schemeClr val="dk1"/>
                </a:solidFill>
                <a:latin typeface="Calibri"/>
                <a:ea typeface="Calibri"/>
                <a:cs typeface="Calibri"/>
                <a:sym typeface="Calibri"/>
              </a:rPr>
              <a:t>Organización criminal con fines de esclavitud, trata de personas, etc.</a:t>
            </a:r>
            <a:endParaRPr/>
          </a:p>
          <a:p>
            <a:pPr marL="0" marR="0" lvl="0" indent="0" algn="l" rtl="0">
              <a:spcBef>
                <a:spcPts val="0"/>
              </a:spcBef>
              <a:spcAft>
                <a:spcPts val="0"/>
              </a:spcAft>
              <a:buNone/>
            </a:pPr>
            <a:r>
              <a:rPr lang="es-AR" sz="1600">
                <a:solidFill>
                  <a:schemeClr val="dk1"/>
                </a:solidFill>
                <a:latin typeface="Calibri"/>
                <a:ea typeface="Calibri"/>
                <a:cs typeface="Calibri"/>
                <a:sym typeface="Calibri"/>
              </a:rPr>
              <a:t>( art. 600,601,602 C.p.p, parag. 3-bis, D.Lgs 286 25.7.1998)</a:t>
            </a:r>
            <a:endParaRPr/>
          </a:p>
          <a:p>
            <a:pPr marL="0" marR="0" lvl="0" indent="0" algn="l" rtl="0">
              <a:spcBef>
                <a:spcPts val="0"/>
              </a:spcBef>
              <a:spcAft>
                <a:spcPts val="0"/>
              </a:spcAft>
              <a:buNone/>
            </a:pPr>
            <a:r>
              <a:rPr lang="es-AR" sz="16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600" b="1">
              <a:solidFill>
                <a:srgbClr val="FFFFFF"/>
              </a:solidFill>
              <a:latin typeface="Calibri"/>
              <a:ea typeface="Calibri"/>
              <a:cs typeface="Calibri"/>
              <a:sym typeface="Calibri"/>
            </a:endParaRPr>
          </a:p>
          <a:p>
            <a:pPr marL="0" marR="0" lvl="0" indent="0" algn="l" rtl="0">
              <a:spcBef>
                <a:spcPts val="0"/>
              </a:spcBef>
              <a:spcAft>
                <a:spcPts val="0"/>
              </a:spcAft>
              <a:buNone/>
            </a:pPr>
            <a:endParaRPr sz="1600">
              <a:solidFill>
                <a:srgbClr val="FFFFFF"/>
              </a:solidFill>
              <a:latin typeface="Calibri"/>
              <a:ea typeface="Calibri"/>
              <a:cs typeface="Calibri"/>
              <a:sym typeface="Calibri"/>
            </a:endParaRPr>
          </a:p>
        </p:txBody>
      </p:sp>
      <p:sp>
        <p:nvSpPr>
          <p:cNvPr id="391" name="Google Shape;391;p57"/>
          <p:cNvSpPr txBox="1"/>
          <p:nvPr/>
        </p:nvSpPr>
        <p:spPr>
          <a:xfrm>
            <a:off x="9840416" y="6300028"/>
            <a:ext cx="163218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AR" sz="1800" i="1">
                <a:solidFill>
                  <a:schemeClr val="dk1"/>
                </a:solidFill>
                <a:latin typeface="Calibri"/>
                <a:ea typeface="Calibri"/>
                <a:cs typeface="Calibri"/>
                <a:sym typeface="Calibri"/>
              </a:rPr>
              <a:t>y…..</a:t>
            </a:r>
            <a:endParaRPr sz="1800" i="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1542</Words>
  <Application>Microsoft Office PowerPoint</Application>
  <PresentationFormat>Panorámica</PresentationFormat>
  <Paragraphs>155</Paragraphs>
  <Slides>32</Slides>
  <Notes>32</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32</vt:i4>
      </vt:variant>
    </vt:vector>
  </HeadingPairs>
  <TitlesOfParts>
    <vt:vector size="43" baseType="lpstr">
      <vt:lpstr>Arimo</vt:lpstr>
      <vt:lpstr>Calibri</vt:lpstr>
      <vt:lpstr>arial</vt:lpstr>
      <vt:lpstr>Arial Narrow</vt:lpstr>
      <vt:lpstr>arial</vt:lpstr>
      <vt:lpstr>Jacques Francois Shadow</vt:lpstr>
      <vt:lpstr>Times New Roman</vt:lpstr>
      <vt:lpstr>1_Tema di Office</vt:lpstr>
      <vt:lpstr>3_Tema di Office</vt:lpstr>
      <vt:lpstr>Tema di Office</vt:lpstr>
      <vt:lpstr>2_Tema di Office</vt:lpstr>
      <vt:lpstr>Presentación de PowerPoint</vt:lpstr>
      <vt:lpstr>Presentación de PowerPoint</vt:lpstr>
      <vt:lpstr>LA LEGISLACIÓN ITALIANA ANTIMAFIA</vt:lpstr>
      <vt:lpstr>Instrumentos normativos de contraste a la criminalidad organizada</vt:lpstr>
      <vt:lpstr>LEY N. 646/82  «ROGNONI-LA TORRE» Articulo 416 bis c.p. La asociación mafiosa</vt:lpstr>
      <vt:lpstr>Presentación de PowerPoint</vt:lpstr>
      <vt:lpstr>416 Ter c.p.   (DL. N. 306/92 mod. L. n. 62/2014) El voto de intercambio</vt:lpstr>
      <vt:lpstr>Artículo 416 bis 1 c.p. (già Artículo 7 L. 203/91) Agravante mafiosa</vt:lpstr>
      <vt:lpstr>Presentación de PowerPoint</vt:lpstr>
      <vt:lpstr>Presentación de PowerPoint</vt:lpstr>
      <vt:lpstr>Presentación de PowerPoint</vt:lpstr>
      <vt:lpstr>Presentación de PowerPoint</vt:lpstr>
      <vt:lpstr>Escuchas telefonicas y entre presentes  (Artículo 13 DL. 152/91)</vt:lpstr>
      <vt:lpstr>Escuchas previas</vt:lpstr>
      <vt:lpstr>Investigación encubierta artículo 9 L. 146/06</vt:lpstr>
      <vt:lpstr>Agente provocador:</vt:lpstr>
      <vt:lpstr>Presentación de PowerPoint</vt:lpstr>
      <vt:lpstr>DPR n.309/90  artt.97 e 98</vt:lpstr>
      <vt:lpstr>Art. 9 Ley 16/03/2006 n. 146  (Ratificación y ejecución de los convenios y protocolos de la ONU contra la delincuencia organizada transnacional - Palermo, 15 de noviembre de 2000 y 31 de mayo de 2001)  ha implementado: </vt:lpstr>
      <vt:lpstr>Art. 9 Ley 16/03/2006 n. 146 Estatuto de las operaciones encubiertas</vt:lpstr>
      <vt:lpstr>Presentación de PowerPoint</vt:lpstr>
      <vt:lpstr>El rol de la Autoridad Judiciaria</vt:lpstr>
      <vt:lpstr>Actividad Encubierta y cooperación internacional O.I.E. (D.Lgs n. 108 del 21-06-2017 – dir. 2014/41/UE)</vt:lpstr>
      <vt:lpstr>D.Lgs n. 108/2017</vt:lpstr>
      <vt:lpstr>Procedimiento pasivo</vt:lpstr>
      <vt:lpstr>No reconocimiento de la O.I.E. (orden de investigacion europeo)</vt:lpstr>
      <vt:lpstr>Procedimiento activo</vt:lpstr>
      <vt:lpstr>Equipo de investigación común</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Gaia</dc:creator>
  <cp:lastModifiedBy>Gaia Marchiori</cp:lastModifiedBy>
  <cp:revision>1</cp:revision>
  <dcterms:modified xsi:type="dcterms:W3CDTF">2019-05-06T20:39:14Z</dcterms:modified>
</cp:coreProperties>
</file>